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>
      <p:cViewPr>
        <p:scale>
          <a:sx n="80" d="100"/>
          <a:sy n="80" d="100"/>
        </p:scale>
        <p:origin x="-12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9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จน.ผปนอก!$B$1:$M$1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 65</c:v>
                </c:pt>
                <c:pt idx="11">
                  <c:v>กย 65</c:v>
                </c:pt>
              </c:strCache>
            </c:strRef>
          </c:cat>
          <c:val>
            <c:numRef>
              <c:f>จน.ผปนอก!$B$2:$M$2</c:f>
              <c:numCache>
                <c:formatCode>_-* #,##0_-;\-* #,##0_-;_-* "-"??_-;_-@_-</c:formatCode>
                <c:ptCount val="12"/>
                <c:pt idx="0">
                  <c:v>20025</c:v>
                </c:pt>
                <c:pt idx="1">
                  <c:v>21469</c:v>
                </c:pt>
                <c:pt idx="2">
                  <c:v>13536</c:v>
                </c:pt>
                <c:pt idx="3">
                  <c:v>10808</c:v>
                </c:pt>
                <c:pt idx="4">
                  <c:v>14201</c:v>
                </c:pt>
                <c:pt idx="5">
                  <c:v>17150</c:v>
                </c:pt>
                <c:pt idx="6">
                  <c:v>10081</c:v>
                </c:pt>
                <c:pt idx="7">
                  <c:v>6952</c:v>
                </c:pt>
                <c:pt idx="8">
                  <c:v>8351</c:v>
                </c:pt>
                <c:pt idx="9">
                  <c:v>7289</c:v>
                </c:pt>
                <c:pt idx="10">
                  <c:v>8427</c:v>
                </c:pt>
                <c:pt idx="11">
                  <c:v>7409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62-4F5A-B78D-F8A86D52D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15296"/>
        <c:axId val="117417088"/>
      </c:lineChart>
      <c:catAx>
        <c:axId val="1174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th-TH"/>
          </a:p>
        </c:txPr>
        <c:crossAx val="117417088"/>
        <c:crosses val="autoZero"/>
        <c:auto val="1"/>
        <c:lblAlgn val="ctr"/>
        <c:lblOffset val="100"/>
        <c:noMultiLvlLbl val="0"/>
      </c:catAx>
      <c:valAx>
        <c:axId val="11741708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50" b="1">
                <a:cs typeface="+mj-cs"/>
              </a:defRPr>
            </a:pPr>
            <a:endParaRPr lang="th-TH"/>
          </a:p>
        </c:txPr>
        <c:crossAx val="11741529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'sum  Adj Rw'!$B$2:$M$2</c:f>
              <c:numCache>
                <c:formatCode>General</c:formatCode>
                <c:ptCount val="12"/>
                <c:pt idx="0" formatCode="0.0000">
                  <c:v>151.55000000000001</c:v>
                </c:pt>
                <c:pt idx="1">
                  <c:v>161.91999999999999</c:v>
                </c:pt>
                <c:pt idx="2" formatCode="0.0000">
                  <c:v>138.54</c:v>
                </c:pt>
                <c:pt idx="3" formatCode="0.0000">
                  <c:v>73.831900000000005</c:v>
                </c:pt>
                <c:pt idx="4" formatCode="0.0000">
                  <c:v>156.88999999999999</c:v>
                </c:pt>
                <c:pt idx="5" formatCode="0.00">
                  <c:v>195.93</c:v>
                </c:pt>
                <c:pt idx="6" formatCode="0.00">
                  <c:v>87.83</c:v>
                </c:pt>
                <c:pt idx="7" formatCode="0.00">
                  <c:v>72.34</c:v>
                </c:pt>
                <c:pt idx="8" formatCode="0.00">
                  <c:v>76.09</c:v>
                </c:pt>
                <c:pt idx="9" formatCode="0.00">
                  <c:v>106.19</c:v>
                </c:pt>
                <c:pt idx="10" formatCode="0.00">
                  <c:v>225.88</c:v>
                </c:pt>
                <c:pt idx="11" formatCode="0.00">
                  <c:v>111.35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9-4A9A-912D-4A82C702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47200"/>
        <c:axId val="131749760"/>
      </c:lineChart>
      <c:catAx>
        <c:axId val="1317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749760"/>
        <c:crosses val="autoZero"/>
        <c:auto val="1"/>
        <c:lblAlgn val="ctr"/>
        <c:lblOffset val="100"/>
        <c:noMultiLvlLbl val="0"/>
      </c:catAx>
      <c:valAx>
        <c:axId val="1317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7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 65</c:v>
                </c:pt>
                <c:pt idx="11">
                  <c:v>กย.65</c:v>
                </c:pt>
              </c:strCache>
            </c:strRef>
          </c:cat>
          <c:val>
            <c:numRef>
              <c:f>'CMI+Active bed'!$B$2:$M$2</c:f>
              <c:numCache>
                <c:formatCode>0.0000</c:formatCode>
                <c:ptCount val="12"/>
                <c:pt idx="0">
                  <c:v>0.49070000000000003</c:v>
                </c:pt>
                <c:pt idx="1">
                  <c:v>0.46460000000000001</c:v>
                </c:pt>
                <c:pt idx="2">
                  <c:v>0.49130000000000001</c:v>
                </c:pt>
                <c:pt idx="3">
                  <c:v>0.43540000000000001</c:v>
                </c:pt>
                <c:pt idx="4">
                  <c:v>0.40789999999999998</c:v>
                </c:pt>
                <c:pt idx="5">
                  <c:v>0.39419999999999999</c:v>
                </c:pt>
                <c:pt idx="6">
                  <c:v>0.51190000000000002</c:v>
                </c:pt>
                <c:pt idx="7">
                  <c:v>0.4743</c:v>
                </c:pt>
                <c:pt idx="8">
                  <c:v>0.53610000000000002</c:v>
                </c:pt>
                <c:pt idx="9">
                  <c:v>0.50729999999999997</c:v>
                </c:pt>
                <c:pt idx="10">
                  <c:v>0.71260000000000001</c:v>
                </c:pt>
                <c:pt idx="11">
                  <c:v>0.51549999999999996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7-4B5D-8F6E-CD87A0927F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450368"/>
        <c:axId val="131766144"/>
      </c:lineChart>
      <c:catAx>
        <c:axId val="1314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766144"/>
        <c:crosses val="autoZero"/>
        <c:auto val="1"/>
        <c:lblAlgn val="ctr"/>
        <c:lblOffset val="100"/>
        <c:noMultiLvlLbl val="0"/>
      </c:catAx>
      <c:valAx>
        <c:axId val="13176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45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 65</c:v>
                </c:pt>
                <c:pt idx="11">
                  <c:v>กย.65</c:v>
                </c:pt>
              </c:strCache>
            </c:strRef>
          </c:cat>
          <c:val>
            <c:numRef>
              <c:f>'CMI+Active bed'!$B$3:$M$3</c:f>
              <c:numCache>
                <c:formatCode>0.00</c:formatCode>
                <c:ptCount val="12"/>
                <c:pt idx="0">
                  <c:v>28.086000000000002</c:v>
                </c:pt>
                <c:pt idx="1">
                  <c:v>27.084</c:v>
                </c:pt>
                <c:pt idx="2">
                  <c:v>29.175000000000001</c:v>
                </c:pt>
                <c:pt idx="3">
                  <c:v>21.72</c:v>
                </c:pt>
                <c:pt idx="4">
                  <c:v>39.08</c:v>
                </c:pt>
                <c:pt idx="5">
                  <c:v>31.08</c:v>
                </c:pt>
                <c:pt idx="6">
                  <c:v>27.6</c:v>
                </c:pt>
                <c:pt idx="7">
                  <c:v>15.35</c:v>
                </c:pt>
                <c:pt idx="8">
                  <c:v>19.23</c:v>
                </c:pt>
                <c:pt idx="9">
                  <c:v>16.39</c:v>
                </c:pt>
                <c:pt idx="10">
                  <c:v>22</c:v>
                </c:pt>
                <c:pt idx="11">
                  <c:v>18.93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5-4302-93ED-EA0BCAE8A4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251136"/>
        <c:axId val="202708096"/>
      </c:lineChart>
      <c:catAx>
        <c:axId val="186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708096"/>
        <c:crosses val="autoZero"/>
        <c:auto val="1"/>
        <c:lblAlgn val="ctr"/>
        <c:lblOffset val="100"/>
        <c:noMultiLvlLbl val="0"/>
      </c:catAx>
      <c:valAx>
        <c:axId val="20270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62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411926452616378"/>
          <c:y val="2.7532241787949493E-2"/>
          <c:w val="0.56860799579773791"/>
          <c:h val="0.89188392647730497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opd'!$A$13:$A$22</c:f>
              <c:strCache>
                <c:ptCount val="10"/>
                <c:pt idx="0">
                  <c:v>Special screening examination for other viral disease</c:v>
                </c:pt>
                <c:pt idx="1">
                  <c:v>Diabetes millitus (DM)</c:v>
                </c:pt>
                <c:pt idx="2">
                  <c:v>Essential (primary) hypertension</c:v>
                </c:pt>
                <c:pt idx="3">
                  <c:v>Need for immunization against COVID-19</c:v>
                </c:pt>
                <c:pt idx="4">
                  <c:v>ลมปลายปัตคาดสัญญาณ 3 หลัง</c:v>
                </c:pt>
                <c:pt idx="5">
                  <c:v>Follow-up examination after other treatment</c:v>
                </c:pt>
                <c:pt idx="6">
                  <c:v>Attention to surgical dressing and sutures</c:v>
                </c:pt>
                <c:pt idx="7">
                  <c:v>Isolation</c:v>
                </c:pt>
                <c:pt idx="8">
                  <c:v>Asthma, unspecified</c:v>
                </c:pt>
                <c:pt idx="9">
                  <c:v>Dyspepsia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5597075.5800000001</c:v>
                </c:pt>
                <c:pt idx="1">
                  <c:v>4705801.87</c:v>
                </c:pt>
                <c:pt idx="2" formatCode="_(* #,##0.00_);_(* \(#,##0.00\);_(* &quot;-&quot;??_);_(@_)">
                  <c:v>4634882.3499999996</c:v>
                </c:pt>
                <c:pt idx="3" formatCode="_(* #,##0.00_);_(* \(#,##0.00\);_(* &quot;-&quot;??_);_(@_)">
                  <c:v>3612656.4</c:v>
                </c:pt>
                <c:pt idx="4" formatCode="_(* #,##0.00_);_(* \(#,##0.00\);_(* &quot;-&quot;??_);_(@_)">
                  <c:v>1416669.5</c:v>
                </c:pt>
                <c:pt idx="5" formatCode="_(* #,##0.00_);_(* \(#,##0.00\);_(* &quot;-&quot;??_);_(@_)">
                  <c:v>965263.5</c:v>
                </c:pt>
                <c:pt idx="6" formatCode="_(* #,##0.00_);_(* \(#,##0.00\);_(* &quot;-&quot;??_);_(@_)">
                  <c:v>907430.2</c:v>
                </c:pt>
                <c:pt idx="7" formatCode="_(* #,##0.00_);_(* \(#,##0.00\);_(* &quot;-&quot;??_);_(@_)">
                  <c:v>800617.25</c:v>
                </c:pt>
                <c:pt idx="8" formatCode="_(* #,##0.00_);_(* \(#,##0.00\);_(* &quot;-&quot;??_);_(@_)">
                  <c:v>607630.74</c:v>
                </c:pt>
                <c:pt idx="9" formatCode="_(* #,##0.00_);_(* \(#,##0.00\);_(* &quot;-&quot;??_);_(@_)">
                  <c:v>516563.20000000001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5248"/>
        <c:axId val="1451904"/>
        <c:axId val="0"/>
      </c:bar3DChart>
      <c:catAx>
        <c:axId val="1445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1451904"/>
        <c:crosses val="autoZero"/>
        <c:auto val="1"/>
        <c:lblAlgn val="ctr"/>
        <c:lblOffset val="100"/>
        <c:noMultiLvlLbl val="0"/>
      </c:catAx>
      <c:valAx>
        <c:axId val="1451904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th-TH"/>
          </a:p>
        </c:txPr>
        <c:crossAx val="144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377072625458768"/>
          <c:y val="1.2247867520892739E-2"/>
          <c:w val="0.55533035315764134"/>
          <c:h val="0.907622532681553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Asthma, unspecified</c:v>
                </c:pt>
                <c:pt idx="2">
                  <c:v>Essential (primary) hypertension</c:v>
                </c:pt>
                <c:pt idx="3">
                  <c:v>Special screening examination for other viral disease</c:v>
                </c:pt>
                <c:pt idx="4">
                  <c:v>Dyspepsia</c:v>
                </c:pt>
                <c:pt idx="5">
                  <c:v>ลมปลายปัตคาดสัญญาณ 3 หลัง</c:v>
                </c:pt>
                <c:pt idx="6">
                  <c:v>Follow-up examination after other treatment</c:v>
                </c:pt>
                <c:pt idx="7">
                  <c:v>Attention to surgical dressing and sutures</c:v>
                </c:pt>
                <c:pt idx="8">
                  <c:v>Need for immunization against COVID-19</c:v>
                </c:pt>
                <c:pt idx="9">
                  <c:v>Isolation</c:v>
                </c:pt>
              </c:strCache>
            </c:strRef>
          </c:cat>
          <c:val>
            <c:numRef>
              <c:f>'chart  opd'!$B$2:$B$11</c:f>
              <c:numCache>
                <c:formatCode>#,##0_);\(#,##0\)</c:formatCode>
                <c:ptCount val="10"/>
                <c:pt idx="0">
                  <c:v>4142</c:v>
                </c:pt>
                <c:pt idx="1">
                  <c:v>750</c:v>
                </c:pt>
                <c:pt idx="2" formatCode="_(* #,##0_);_(* \(#,##0\);_(* &quot;-&quot;??_);_(@_)">
                  <c:v>6664</c:v>
                </c:pt>
                <c:pt idx="3">
                  <c:v>12296</c:v>
                </c:pt>
                <c:pt idx="4">
                  <c:v>1234</c:v>
                </c:pt>
                <c:pt idx="5" formatCode="_(* #,##0_);_(* \(#,##0\);_(* &quot;-&quot;??_);_(@_)">
                  <c:v>4061</c:v>
                </c:pt>
                <c:pt idx="6">
                  <c:v>5135</c:v>
                </c:pt>
                <c:pt idx="7" formatCode="_(* #,##0.00_);_(* \(#,##0.00\);_(* &quot;-&quot;??_);_(@_)">
                  <c:v>5444</c:v>
                </c:pt>
                <c:pt idx="8" formatCode="_(* #,##0_);_(* \(#,##0\);_(* &quot;-&quot;??_);_(@_)">
                  <c:v>39581</c:v>
                </c:pt>
                <c:pt idx="9" formatCode="_(* #,##0.00_);_(* \(#,##0.00\);_(* &quot;-&quot;??_);_(@_)">
                  <c:v>10499</c:v>
                </c:pt>
              </c:numCache>
            </c:numRef>
          </c:val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Asthma, unspecified</c:v>
                </c:pt>
                <c:pt idx="2">
                  <c:v>Essential (primary) hypertension</c:v>
                </c:pt>
                <c:pt idx="3">
                  <c:v>Special screening examination for other viral disease</c:v>
                </c:pt>
                <c:pt idx="4">
                  <c:v>Dyspepsia</c:v>
                </c:pt>
                <c:pt idx="5">
                  <c:v>ลมปลายปัตคาดสัญญาณ 3 หลัง</c:v>
                </c:pt>
                <c:pt idx="6">
                  <c:v>Follow-up examination after other treatment</c:v>
                </c:pt>
                <c:pt idx="7">
                  <c:v>Attention to surgical dressing and sutures</c:v>
                </c:pt>
                <c:pt idx="8">
                  <c:v>Need for immunization against COVID-19</c:v>
                </c:pt>
                <c:pt idx="9">
                  <c:v>Isolation</c:v>
                </c:pt>
              </c:strCache>
            </c:strRef>
          </c:cat>
          <c:val>
            <c:numRef>
              <c:f>'chart  opd'!$C$2:$C$11</c:f>
              <c:numCache>
                <c:formatCode>_(* #,##0.00_);_(* \(#,##0.00\);_(* "-"??_);_(@_)</c:formatCode>
                <c:ptCount val="10"/>
                <c:pt idx="0">
                  <c:v>1136.118268952197</c:v>
                </c:pt>
                <c:pt idx="1">
                  <c:v>810.17431999999997</c:v>
                </c:pt>
                <c:pt idx="2">
                  <c:v>695.51055672268899</c:v>
                </c:pt>
                <c:pt idx="3">
                  <c:v>455.19482595966167</c:v>
                </c:pt>
                <c:pt idx="4">
                  <c:v>418.60875202593195</c:v>
                </c:pt>
                <c:pt idx="5">
                  <c:v>348.84745136665845</c:v>
                </c:pt>
                <c:pt idx="6">
                  <c:v>187.97731256085686</c:v>
                </c:pt>
                <c:pt idx="7">
                  <c:v>166.68445995591475</c:v>
                </c:pt>
                <c:pt idx="8">
                  <c:v>91.272489325686564</c:v>
                </c:pt>
                <c:pt idx="9">
                  <c:v>76.256524430898182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8480"/>
        <c:axId val="1431424"/>
        <c:axId val="0"/>
      </c:bar3DChart>
      <c:catAx>
        <c:axId val="1428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1431424"/>
        <c:crosses val="autoZero"/>
        <c:auto val="1"/>
        <c:lblAlgn val="ctr"/>
        <c:lblOffset val="100"/>
        <c:noMultiLvlLbl val="0"/>
      </c:catAx>
      <c:valAx>
        <c:axId val="1431424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1428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ipd'!$A$14:$A$23</c:f>
              <c:strCache>
                <c:ptCount val="10"/>
                <c:pt idx="0">
                  <c:v>Acute pharyngitis due to other specified organisms</c:v>
                </c:pt>
                <c:pt idx="1">
                  <c:v>Pneumonia, unspecifide</c:v>
                </c:pt>
                <c:pt idx="2">
                  <c:v>Isolation</c:v>
                </c:pt>
                <c:pt idx="3">
                  <c:v>other viral pneumonia</c:v>
                </c:pt>
                <c:pt idx="4">
                  <c:v>Acute nasopharyngitis (common cold)</c:v>
                </c:pt>
                <c:pt idx="5">
                  <c:v>Disease of the respiratory system complicating pregnancy</c:v>
                </c:pt>
                <c:pt idx="6">
                  <c:v>Senile nuclear cataract</c:v>
                </c:pt>
                <c:pt idx="7">
                  <c:v>Acute upper respiratory infection, unspecifide</c:v>
                </c:pt>
                <c:pt idx="8">
                  <c:v>COPD with AE</c:v>
                </c:pt>
                <c:pt idx="9">
                  <c:v>Fever ,unspecifide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42585676.030000001</c:v>
                </c:pt>
                <c:pt idx="1">
                  <c:v>10746275.6</c:v>
                </c:pt>
                <c:pt idx="2">
                  <c:v>7745947.4500000002</c:v>
                </c:pt>
                <c:pt idx="3">
                  <c:v>7508978.2000000002</c:v>
                </c:pt>
                <c:pt idx="4">
                  <c:v>4189146.35</c:v>
                </c:pt>
                <c:pt idx="5">
                  <c:v>1144340.1000000001</c:v>
                </c:pt>
                <c:pt idx="6">
                  <c:v>882080</c:v>
                </c:pt>
                <c:pt idx="7">
                  <c:v>850934.4</c:v>
                </c:pt>
                <c:pt idx="8">
                  <c:v>787548.65</c:v>
                </c:pt>
                <c:pt idx="9">
                  <c:v>581103.55000000005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98496"/>
        <c:axId val="35370880"/>
        <c:axId val="0"/>
      </c:bar3DChart>
      <c:catAx>
        <c:axId val="1498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35370880"/>
        <c:crosses val="autoZero"/>
        <c:auto val="1"/>
        <c:lblAlgn val="ctr"/>
        <c:lblOffset val="100"/>
        <c:noMultiLvlLbl val="0"/>
      </c:catAx>
      <c:valAx>
        <c:axId val="35370880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149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20560165933944"/>
          <c:y val="2.7324819933935353E-2"/>
          <c:w val="0.52977459349754785"/>
          <c:h val="0.9050256153072193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other viral pneumonia</c:v>
                </c:pt>
                <c:pt idx="1">
                  <c:v>Pneumonia, unspecifide</c:v>
                </c:pt>
                <c:pt idx="2">
                  <c:v>Disease of the respiratory system complicating pregnancy</c:v>
                </c:pt>
                <c:pt idx="3">
                  <c:v>Acute nasopharyngitis (common cold)</c:v>
                </c:pt>
                <c:pt idx="4">
                  <c:v>Isolation</c:v>
                </c:pt>
                <c:pt idx="5">
                  <c:v>Acute pharyngitis due to other specified organisms</c:v>
                </c:pt>
                <c:pt idx="6">
                  <c:v>Acute upper respiratory infection, unspecifide</c:v>
                </c:pt>
                <c:pt idx="7">
                  <c:v>COPD with AE</c:v>
                </c:pt>
                <c:pt idx="8">
                  <c:v>Fever ,unspecifide</c:v>
                </c:pt>
                <c:pt idx="9">
                  <c:v>Senile nuclear cataract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145</c:v>
                </c:pt>
                <c:pt idx="1">
                  <c:v>210</c:v>
                </c:pt>
                <c:pt idx="2" formatCode="General">
                  <c:v>28</c:v>
                </c:pt>
                <c:pt idx="3">
                  <c:v>114</c:v>
                </c:pt>
                <c:pt idx="4">
                  <c:v>218</c:v>
                </c:pt>
                <c:pt idx="5">
                  <c:v>1299</c:v>
                </c:pt>
                <c:pt idx="6">
                  <c:v>34</c:v>
                </c:pt>
                <c:pt idx="7">
                  <c:v>57</c:v>
                </c:pt>
                <c:pt idx="8">
                  <c:v>45</c:v>
                </c:pt>
                <c:pt idx="9">
                  <c:v>70</c:v>
                </c:pt>
              </c:numCache>
            </c:numRef>
          </c:val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other viral pneumonia</c:v>
                </c:pt>
                <c:pt idx="1">
                  <c:v>Pneumonia, unspecifide</c:v>
                </c:pt>
                <c:pt idx="2">
                  <c:v>Disease of the respiratory system complicating pregnancy</c:v>
                </c:pt>
                <c:pt idx="3">
                  <c:v>Acute nasopharyngitis (common cold)</c:v>
                </c:pt>
                <c:pt idx="4">
                  <c:v>Isolation</c:v>
                </c:pt>
                <c:pt idx="5">
                  <c:v>Acute pharyngitis due to other specified organisms</c:v>
                </c:pt>
                <c:pt idx="6">
                  <c:v>Acute upper respiratory infection, unspecifide</c:v>
                </c:pt>
                <c:pt idx="7">
                  <c:v>COPD with AE</c:v>
                </c:pt>
                <c:pt idx="8">
                  <c:v>Fever ,unspecifide</c:v>
                </c:pt>
                <c:pt idx="9">
                  <c:v>Senile nuclear cataract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51786.056551724141</c:v>
                </c:pt>
                <c:pt idx="1">
                  <c:v>51172.740952380947</c:v>
                </c:pt>
                <c:pt idx="2">
                  <c:v>40869.289285714287</c:v>
                </c:pt>
                <c:pt idx="3">
                  <c:v>36746.897807017544</c:v>
                </c:pt>
                <c:pt idx="4">
                  <c:v>35531.869036697251</c:v>
                </c:pt>
                <c:pt idx="5">
                  <c:v>32783.430354118551</c:v>
                </c:pt>
                <c:pt idx="6">
                  <c:v>25027.482352941177</c:v>
                </c:pt>
                <c:pt idx="7">
                  <c:v>13816.64298245614</c:v>
                </c:pt>
                <c:pt idx="8">
                  <c:v>12913.412222222223</c:v>
                </c:pt>
                <c:pt idx="9">
                  <c:v>12601.142857142857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602624"/>
        <c:axId val="120620160"/>
        <c:axId val="0"/>
      </c:bar3DChart>
      <c:catAx>
        <c:axId val="120602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th-TH"/>
          </a:p>
        </c:txPr>
        <c:crossAx val="120620160"/>
        <c:crosses val="autoZero"/>
        <c:auto val="1"/>
        <c:lblAlgn val="ctr"/>
        <c:lblOffset val="100"/>
        <c:noMultiLvlLbl val="0"/>
      </c:catAx>
      <c:valAx>
        <c:axId val="1206201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th-TH"/>
          </a:p>
        </c:txPr>
        <c:crossAx val="120602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นอกแยกสิทธิ!$B$2:$M$2</c:f>
              <c:numCache>
                <c:formatCode>_-* #,##0_-;\-* #,##0_-;_-* "-"??_-;_-@_-</c:formatCode>
                <c:ptCount val="12"/>
                <c:pt idx="0">
                  <c:v>15978</c:v>
                </c:pt>
                <c:pt idx="1">
                  <c:v>17214</c:v>
                </c:pt>
                <c:pt idx="2">
                  <c:v>9666</c:v>
                </c:pt>
                <c:pt idx="3">
                  <c:v>7147</c:v>
                </c:pt>
                <c:pt idx="4">
                  <c:v>10555</c:v>
                </c:pt>
                <c:pt idx="5">
                  <c:v>12020</c:v>
                </c:pt>
                <c:pt idx="6">
                  <c:v>7272</c:v>
                </c:pt>
                <c:pt idx="7">
                  <c:v>4709</c:v>
                </c:pt>
                <c:pt idx="8">
                  <c:v>8760</c:v>
                </c:pt>
                <c:pt idx="9">
                  <c:v>5045</c:v>
                </c:pt>
                <c:pt idx="10">
                  <c:v>5464</c:v>
                </c:pt>
                <c:pt idx="11">
                  <c:v>4681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C6-4620-BC97-5B5E387B4A16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นอกแยกสิทธิ!$B$3:$M$3</c:f>
              <c:numCache>
                <c:formatCode>_-* #,##0_-;\-* #,##0_-;_-* "-"??_-;_-@_-</c:formatCode>
                <c:ptCount val="12"/>
                <c:pt idx="0">
                  <c:v>1452</c:v>
                </c:pt>
                <c:pt idx="1">
                  <c:v>1386</c:v>
                </c:pt>
                <c:pt idx="2" formatCode="General">
                  <c:v>966</c:v>
                </c:pt>
                <c:pt idx="3" formatCode="General">
                  <c:v>967</c:v>
                </c:pt>
                <c:pt idx="4" formatCode="General">
                  <c:v>976</c:v>
                </c:pt>
                <c:pt idx="5" formatCode="General">
                  <c:v>1559</c:v>
                </c:pt>
                <c:pt idx="6" formatCode="General">
                  <c:v>302</c:v>
                </c:pt>
                <c:pt idx="7" formatCode="General">
                  <c:v>423</c:v>
                </c:pt>
                <c:pt idx="8" formatCode="General">
                  <c:v>407</c:v>
                </c:pt>
                <c:pt idx="9">
                  <c:v>346</c:v>
                </c:pt>
                <c:pt idx="10" formatCode="General">
                  <c:v>552</c:v>
                </c:pt>
                <c:pt idx="11" formatCode="General">
                  <c:v>550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C6-4620-BC97-5B5E387B4A16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นอกแยกสิทธิ!$B$4:$M$4</c:f>
              <c:numCache>
                <c:formatCode>_-* #,##0_-;\-* #,##0_-;_-* "-"??_-;_-@_-</c:formatCode>
                <c:ptCount val="12"/>
                <c:pt idx="0">
                  <c:v>1922</c:v>
                </c:pt>
                <c:pt idx="1">
                  <c:v>2075</c:v>
                </c:pt>
                <c:pt idx="2">
                  <c:v>2308</c:v>
                </c:pt>
                <c:pt idx="3">
                  <c:v>1951</c:v>
                </c:pt>
                <c:pt idx="4">
                  <c:v>1962</c:v>
                </c:pt>
                <c:pt idx="5">
                  <c:v>2942</c:v>
                </c:pt>
                <c:pt idx="6">
                  <c:v>1689</c:v>
                </c:pt>
                <c:pt idx="7">
                  <c:v>1295</c:v>
                </c:pt>
                <c:pt idx="8">
                  <c:v>1596</c:v>
                </c:pt>
                <c:pt idx="9">
                  <c:v>1357</c:v>
                </c:pt>
                <c:pt idx="10">
                  <c:v>1750</c:v>
                </c:pt>
                <c:pt idx="11">
                  <c:v>1660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C6-4620-BC97-5B5E387B4A16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นอกแยกสิทธิ!$B$5:$M$5</c:f>
              <c:numCache>
                <c:formatCode>General</c:formatCode>
                <c:ptCount val="12"/>
                <c:pt idx="0">
                  <c:v>374</c:v>
                </c:pt>
                <c:pt idx="1">
                  <c:v>278</c:v>
                </c:pt>
                <c:pt idx="2">
                  <c:v>216</c:v>
                </c:pt>
                <c:pt idx="3">
                  <c:v>333</c:v>
                </c:pt>
                <c:pt idx="4">
                  <c:v>335</c:v>
                </c:pt>
                <c:pt idx="5">
                  <c:v>224</c:v>
                </c:pt>
                <c:pt idx="6">
                  <c:v>157</c:v>
                </c:pt>
                <c:pt idx="7">
                  <c:v>167</c:v>
                </c:pt>
                <c:pt idx="8">
                  <c:v>187</c:v>
                </c:pt>
                <c:pt idx="9" formatCode="_-* #,##0_-;\-* #,##0_-;_-* &quot;-&quot;??_-;_-@_-">
                  <c:v>209</c:v>
                </c:pt>
                <c:pt idx="10">
                  <c:v>240</c:v>
                </c:pt>
                <c:pt idx="11">
                  <c:v>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C6-4620-BC97-5B5E387B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70528"/>
        <c:axId val="36037376"/>
      </c:lineChart>
      <c:catAx>
        <c:axId val="344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037376"/>
        <c:crosses val="autoZero"/>
        <c:auto val="1"/>
        <c:lblAlgn val="ctr"/>
        <c:lblOffset val="100"/>
        <c:noMultiLvlLbl val="0"/>
      </c:catAx>
      <c:valAx>
        <c:axId val="360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44705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ผป.ใน!$B$1:$M$1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 65</c:v>
                </c:pt>
                <c:pt idx="4">
                  <c:v>กพ 65</c:v>
                </c:pt>
                <c:pt idx="5">
                  <c:v>มีค 65</c:v>
                </c:pt>
                <c:pt idx="6">
                  <c:v>เมย 65</c:v>
                </c:pt>
                <c:pt idx="7">
                  <c:v>พค 65</c:v>
                </c:pt>
                <c:pt idx="8">
                  <c:v>มิย 65</c:v>
                </c:pt>
                <c:pt idx="9">
                  <c:v>กค 65</c:v>
                </c:pt>
                <c:pt idx="10">
                  <c:v>สค 65</c:v>
                </c:pt>
                <c:pt idx="11">
                  <c:v>กย 65</c:v>
                </c:pt>
              </c:strCache>
            </c:strRef>
          </c:cat>
          <c:val>
            <c:numRef>
              <c:f>ผป.ใน!$B$2:$M$2</c:f>
              <c:numCache>
                <c:formatCode>General</c:formatCode>
                <c:ptCount val="12"/>
                <c:pt idx="0">
                  <c:v>422</c:v>
                </c:pt>
                <c:pt idx="1">
                  <c:v>361</c:v>
                </c:pt>
                <c:pt idx="2">
                  <c:v>286</c:v>
                </c:pt>
                <c:pt idx="3">
                  <c:v>244</c:v>
                </c:pt>
                <c:pt idx="4">
                  <c:v>472</c:v>
                </c:pt>
                <c:pt idx="5">
                  <c:v>499</c:v>
                </c:pt>
                <c:pt idx="6">
                  <c:v>236</c:v>
                </c:pt>
                <c:pt idx="7">
                  <c:v>174</c:v>
                </c:pt>
                <c:pt idx="8">
                  <c:v>196</c:v>
                </c:pt>
                <c:pt idx="9">
                  <c:v>212</c:v>
                </c:pt>
                <c:pt idx="10">
                  <c:v>336</c:v>
                </c:pt>
                <c:pt idx="11">
                  <c:v>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82-4A4D-8E52-3C3E06C8BA4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24032"/>
        <c:axId val="34926976"/>
      </c:lineChart>
      <c:catAx>
        <c:axId val="349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th-TH"/>
          </a:p>
        </c:txPr>
        <c:crossAx val="34926976"/>
        <c:crosses val="autoZero"/>
        <c:auto val="1"/>
        <c:lblAlgn val="ctr"/>
        <c:lblOffset val="100"/>
        <c:noMultiLvlLbl val="0"/>
      </c:catAx>
      <c:valAx>
        <c:axId val="34926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th-TH"/>
          </a:p>
        </c:txPr>
        <c:crossAx val="3492403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ในแยกสิทธิ!$B$2:$M$2</c:f>
              <c:numCache>
                <c:formatCode>General</c:formatCode>
                <c:ptCount val="12"/>
                <c:pt idx="0">
                  <c:v>348</c:v>
                </c:pt>
                <c:pt idx="1">
                  <c:v>300</c:v>
                </c:pt>
                <c:pt idx="2">
                  <c:v>217</c:v>
                </c:pt>
                <c:pt idx="3">
                  <c:v>128</c:v>
                </c:pt>
                <c:pt idx="4">
                  <c:v>308</c:v>
                </c:pt>
                <c:pt idx="5">
                  <c:v>352</c:v>
                </c:pt>
                <c:pt idx="6">
                  <c:v>175</c:v>
                </c:pt>
                <c:pt idx="7">
                  <c:v>115</c:v>
                </c:pt>
                <c:pt idx="8">
                  <c:v>171</c:v>
                </c:pt>
                <c:pt idx="9">
                  <c:v>179</c:v>
                </c:pt>
                <c:pt idx="10">
                  <c:v>236</c:v>
                </c:pt>
                <c:pt idx="11">
                  <c:v>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7B-4856-9A00-0C5FF6E49A15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ในแยกสิทธิ!$B$3:$M$3</c:f>
              <c:numCache>
                <c:formatCode>General</c:formatCode>
                <c:ptCount val="12"/>
                <c:pt idx="0">
                  <c:v>27</c:v>
                </c:pt>
                <c:pt idx="1">
                  <c:v>28</c:v>
                </c:pt>
                <c:pt idx="2">
                  <c:v>15</c:v>
                </c:pt>
                <c:pt idx="3">
                  <c:v>19</c:v>
                </c:pt>
                <c:pt idx="4">
                  <c:v>16</c:v>
                </c:pt>
                <c:pt idx="5">
                  <c:v>35</c:v>
                </c:pt>
                <c:pt idx="6">
                  <c:v>7</c:v>
                </c:pt>
                <c:pt idx="7">
                  <c:v>4</c:v>
                </c:pt>
                <c:pt idx="8">
                  <c:v>1</c:v>
                </c:pt>
                <c:pt idx="9">
                  <c:v>6</c:v>
                </c:pt>
                <c:pt idx="10">
                  <c:v>9</c:v>
                </c:pt>
                <c:pt idx="11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7B-4856-9A00-0C5FF6E49A15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ในแยกสิทธิ!$B$4:$M$4</c:f>
              <c:numCache>
                <c:formatCode>General</c:formatCode>
                <c:ptCount val="12"/>
                <c:pt idx="0">
                  <c:v>38</c:v>
                </c:pt>
                <c:pt idx="1">
                  <c:v>21</c:v>
                </c:pt>
                <c:pt idx="2">
                  <c:v>46</c:v>
                </c:pt>
                <c:pt idx="3">
                  <c:v>19</c:v>
                </c:pt>
                <c:pt idx="4">
                  <c:v>55</c:v>
                </c:pt>
                <c:pt idx="5">
                  <c:v>88</c:v>
                </c:pt>
                <c:pt idx="6">
                  <c:v>44</c:v>
                </c:pt>
                <c:pt idx="7">
                  <c:v>26</c:v>
                </c:pt>
                <c:pt idx="8">
                  <c:v>8</c:v>
                </c:pt>
                <c:pt idx="9">
                  <c:v>19</c:v>
                </c:pt>
                <c:pt idx="10">
                  <c:v>59</c:v>
                </c:pt>
                <c:pt idx="11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7B-4856-9A00-0C5FF6E49A15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ในแยกสิทธิ!$B$5:$M$5</c:f>
              <c:numCache>
                <c:formatCode>General</c:formatCode>
                <c:ptCount val="12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12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7B-4856-9A00-0C5FF6E49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98880"/>
        <c:axId val="131109248"/>
      </c:lineChart>
      <c:catAx>
        <c:axId val="1310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109248"/>
        <c:crosses val="autoZero"/>
        <c:auto val="1"/>
        <c:lblAlgn val="ctr"/>
        <c:lblOffset val="100"/>
        <c:noMultiLvlLbl val="0"/>
      </c:catAx>
      <c:valAx>
        <c:axId val="1311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1098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นอก!$A$2:$A$11</c:f>
              <c:strCache>
                <c:ptCount val="10"/>
                <c:pt idx="0">
                  <c:v>Isolation</c:v>
                </c:pt>
                <c:pt idx="1">
                  <c:v>Hypertension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Dyspepsia</c:v>
                </c:pt>
                <c:pt idx="5">
                  <c:v>Dizziness and giddiness</c:v>
                </c:pt>
                <c:pt idx="6">
                  <c:v>Muscle strain</c:v>
                </c:pt>
                <c:pt idx="7">
                  <c:v>Fever, unspecified</c:v>
                </c:pt>
                <c:pt idx="8">
                  <c:v>Necrosis of pulp</c:v>
                </c:pt>
                <c:pt idx="9">
                  <c:v>Asthma, unspecifide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10499</c:v>
                </c:pt>
                <c:pt idx="1">
                  <c:v>6664</c:v>
                </c:pt>
                <c:pt idx="2">
                  <c:v>4142</c:v>
                </c:pt>
                <c:pt idx="3" formatCode="_(* #,##0_);_(* \(#,##0\);_(* &quot;-&quot;??_);_(@_)">
                  <c:v>1570</c:v>
                </c:pt>
                <c:pt idx="4" formatCode="_(* #,##0_);_(* \(#,##0\);_(* &quot;-&quot;??_);_(@_)">
                  <c:v>1234</c:v>
                </c:pt>
                <c:pt idx="5" formatCode="_(* #,##0_);_(* \(#,##0\);_(* &quot;-&quot;??_);_(@_)">
                  <c:v>1196</c:v>
                </c:pt>
                <c:pt idx="6">
                  <c:v>1151</c:v>
                </c:pt>
                <c:pt idx="7">
                  <c:v>1080</c:v>
                </c:pt>
                <c:pt idx="8">
                  <c:v>989</c:v>
                </c:pt>
                <c:pt idx="9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893184"/>
        <c:axId val="220894720"/>
        <c:axId val="0"/>
      </c:bar3DChart>
      <c:catAx>
        <c:axId val="220893184"/>
        <c:scaling>
          <c:orientation val="minMax"/>
        </c:scaling>
        <c:delete val="0"/>
        <c:axPos val="l"/>
        <c:majorTickMark val="out"/>
        <c:minorTickMark val="none"/>
        <c:tickLblPos val="nextTo"/>
        <c:crossAx val="220894720"/>
        <c:crosses val="autoZero"/>
        <c:auto val="1"/>
        <c:lblAlgn val="ctr"/>
        <c:lblOffset val="100"/>
        <c:noMultiLvlLbl val="0"/>
      </c:catAx>
      <c:valAx>
        <c:axId val="2208947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22089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ใน!$B$1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ใน!$A$2:$A$11</c:f>
              <c:strCache>
                <c:ptCount val="10"/>
                <c:pt idx="0">
                  <c:v>Acute pharyngitis due to other specified organisms</c:v>
                </c:pt>
                <c:pt idx="1">
                  <c:v>Isolation</c:v>
                </c:pt>
                <c:pt idx="2">
                  <c:v>Pneumonia</c:v>
                </c:pt>
                <c:pt idx="3">
                  <c:v>other viral pneumonia</c:v>
                </c:pt>
                <c:pt idx="4">
                  <c:v>COPD with AE</c:v>
                </c:pt>
                <c:pt idx="5">
                  <c:v>Acute nasopharyngitis (common cold)</c:v>
                </c:pt>
                <c:pt idx="6">
                  <c:v>Gastroenteritis</c:v>
                </c:pt>
                <c:pt idx="7">
                  <c:v>Asthma, unspecifide</c:v>
                </c:pt>
                <c:pt idx="8">
                  <c:v>Senile nuclear cataract</c:v>
                </c:pt>
                <c:pt idx="9">
                  <c:v>Diabetes Millitus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1299</c:v>
                </c:pt>
                <c:pt idx="1">
                  <c:v>218</c:v>
                </c:pt>
                <c:pt idx="2">
                  <c:v>210</c:v>
                </c:pt>
                <c:pt idx="3">
                  <c:v>145</c:v>
                </c:pt>
                <c:pt idx="4">
                  <c:v>121</c:v>
                </c:pt>
                <c:pt idx="5">
                  <c:v>114</c:v>
                </c:pt>
                <c:pt idx="6">
                  <c:v>91</c:v>
                </c:pt>
                <c:pt idx="7">
                  <c:v>90</c:v>
                </c:pt>
                <c:pt idx="8">
                  <c:v>70</c:v>
                </c:pt>
                <c:pt idx="9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367232"/>
        <c:axId val="172732800"/>
        <c:axId val="0"/>
      </c:bar3DChart>
      <c:catAx>
        <c:axId val="256367232"/>
        <c:scaling>
          <c:orientation val="minMax"/>
        </c:scaling>
        <c:delete val="0"/>
        <c:axPos val="l"/>
        <c:majorTickMark val="out"/>
        <c:minorTickMark val="none"/>
        <c:tickLblPos val="nextTo"/>
        <c:crossAx val="172732800"/>
        <c:crosses val="autoZero"/>
        <c:auto val="1"/>
        <c:lblAlgn val="ctr"/>
        <c:lblOffset val="100"/>
        <c:noMultiLvlLbl val="0"/>
      </c:catAx>
      <c:valAx>
        <c:axId val="17273280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25636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อัตราครองเตียง!$B$5:$E$5</c:f>
              <c:strCache>
                <c:ptCount val="4"/>
                <c:pt idx="0">
                  <c:v>ปึ 62</c:v>
                </c:pt>
                <c:pt idx="1">
                  <c:v>ปี 63</c:v>
                </c:pt>
                <c:pt idx="2">
                  <c:v>ปึ 64</c:v>
                </c:pt>
                <c:pt idx="3">
                  <c:v>ปี 65</c:v>
                </c:pt>
              </c:strCache>
            </c:strRef>
          </c:cat>
          <c:val>
            <c:numRef>
              <c:f>อัตราครองเตียง!$B$6:$E$6</c:f>
              <c:numCache>
                <c:formatCode>General</c:formatCode>
                <c:ptCount val="4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9C-45F4-B829-295E8C5E0C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5260544"/>
        <c:axId val="215280640"/>
      </c:lineChart>
      <c:catAx>
        <c:axId val="215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5280640"/>
        <c:crosses val="autoZero"/>
        <c:auto val="1"/>
        <c:lblAlgn val="ctr"/>
        <c:lblOffset val="100"/>
        <c:noMultiLvlLbl val="0"/>
      </c:catAx>
      <c:valAx>
        <c:axId val="2152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526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0247984142112863"/>
                  <c:y val="-2.0777418493461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443662205174088E-2"/>
                  <c:y val="1.9447156943575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8443662205174088E-2"/>
                  <c:y val="-2.2122298302137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อัตราครองเตียง!$B$1:$M$1</c:f>
              <c:strCache>
                <c:ptCount val="12"/>
                <c:pt idx="0">
                  <c:v>ตค 64</c:v>
                </c:pt>
                <c:pt idx="1">
                  <c:v>พย 64</c:v>
                </c:pt>
                <c:pt idx="2">
                  <c:v>ธค 64</c:v>
                </c:pt>
                <c:pt idx="3">
                  <c:v>มค.65</c:v>
                </c:pt>
                <c:pt idx="4">
                  <c:v>กพ.65</c:v>
                </c:pt>
                <c:pt idx="5">
                  <c:v>มีค.65</c:v>
                </c:pt>
                <c:pt idx="6">
                  <c:v>เมย.65</c:v>
                </c:pt>
                <c:pt idx="7">
                  <c:v>พค.65</c:v>
                </c:pt>
                <c:pt idx="8">
                  <c:v>มิย.65</c:v>
                </c:pt>
                <c:pt idx="9">
                  <c:v>กค.65</c:v>
                </c:pt>
                <c:pt idx="10">
                  <c:v>สค.65</c:v>
                </c:pt>
                <c:pt idx="11">
                  <c:v>กย.65</c:v>
                </c:pt>
              </c:strCache>
            </c:strRef>
          </c:cat>
          <c:val>
            <c:numRef>
              <c:f>อัตราครองเตียง!$B$2:$M$2</c:f>
              <c:numCache>
                <c:formatCode>0.00</c:formatCode>
                <c:ptCount val="12"/>
                <c:pt idx="0">
                  <c:v>93.62</c:v>
                </c:pt>
                <c:pt idx="1">
                  <c:v>90.28</c:v>
                </c:pt>
                <c:pt idx="2">
                  <c:v>97.25</c:v>
                </c:pt>
                <c:pt idx="3">
                  <c:v>72.41</c:v>
                </c:pt>
                <c:pt idx="4">
                  <c:v>130.28</c:v>
                </c:pt>
                <c:pt idx="5">
                  <c:v>103.59</c:v>
                </c:pt>
                <c:pt idx="6">
                  <c:v>92</c:v>
                </c:pt>
                <c:pt idx="7">
                  <c:v>51.18</c:v>
                </c:pt>
                <c:pt idx="8">
                  <c:v>64.11</c:v>
                </c:pt>
                <c:pt idx="9">
                  <c:v>54.62</c:v>
                </c:pt>
                <c:pt idx="10">
                  <c:v>73.33</c:v>
                </c:pt>
                <c:pt idx="11">
                  <c:v>63.11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36896"/>
        <c:axId val="216738432"/>
      </c:lineChart>
      <c:catAx>
        <c:axId val="21673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th-TH"/>
          </a:p>
        </c:txPr>
        <c:crossAx val="216738432"/>
        <c:crosses val="autoZero"/>
        <c:auto val="1"/>
        <c:lblAlgn val="ctr"/>
        <c:lblOffset val="100"/>
        <c:noMultiLvlLbl val="0"/>
      </c:catAx>
      <c:valAx>
        <c:axId val="216738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th-TH"/>
          </a:p>
        </c:txPr>
        <c:crossAx val="21673689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Rw'!$B$7:$E$7</c:f>
              <c:strCache>
                <c:ptCount val="4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</c:strCache>
            </c:strRef>
          </c:cat>
          <c:val>
            <c:numRef>
              <c:f>'sum  Adj Rw'!$B$8:$E$8</c:f>
              <c:numCache>
                <c:formatCode>0.0000</c:formatCode>
                <c:ptCount val="4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6F-4CA9-8E68-79DBD545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11936"/>
        <c:axId val="216713856"/>
      </c:lineChart>
      <c:catAx>
        <c:axId val="2167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6713856"/>
        <c:crosses val="autoZero"/>
        <c:auto val="1"/>
        <c:lblAlgn val="ctr"/>
        <c:lblOffset val="100"/>
        <c:noMultiLvlLbl val="0"/>
      </c:catAx>
      <c:valAx>
        <c:axId val="2167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67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0.12387</cdr:x>
      <cdr:y>0.39279</cdr:y>
    </cdr:from>
    <cdr:to>
      <cdr:x>0.93007</cdr:x>
      <cdr:y>0.39279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508417" y="1612184"/>
          <a:ext cx="330901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02/11/65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</a:t>
            </a:r>
            <a:r>
              <a:rPr lang="th-TH" sz="3600" b="1" dirty="0" smtClean="0">
                <a:cs typeface="+mj-cs"/>
              </a:rPr>
              <a:t>2564 </a:t>
            </a:r>
            <a:r>
              <a:rPr lang="th-TH" sz="3600" b="1" dirty="0">
                <a:cs typeface="+mj-cs"/>
              </a:rPr>
              <a:t>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2565</a:t>
            </a:r>
            <a:endParaRPr lang="th-TH" sz="3600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89257"/>
              </p:ext>
            </p:extLst>
          </p:nvPr>
        </p:nvGraphicFramePr>
        <p:xfrm>
          <a:off x="683568" y="1556792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44781" y="1700808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1F799518-36B4-4951-A8F0-A7F0C6EBED5B}"/>
              </a:ext>
            </a:extLst>
          </p:cNvPr>
          <p:cNvSpPr txBox="1"/>
          <p:nvPr/>
        </p:nvSpPr>
        <p:spPr>
          <a:xfrm>
            <a:off x="1547664" y="611971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C76B3AA2-386B-44FF-A783-3F5CD163A43E}"/>
              </a:ext>
            </a:extLst>
          </p:cNvPr>
          <p:cNvSpPr txBox="1"/>
          <p:nvPr/>
        </p:nvSpPr>
        <p:spPr>
          <a:xfrm>
            <a:off x="5476062" y="1797652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65</a:t>
            </a:r>
            <a:endParaRPr lang="en-US" dirty="0"/>
          </a:p>
        </p:txBody>
      </p:sp>
      <p:graphicFrame>
        <p:nvGraphicFramePr>
          <p:cNvPr id="15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324B6CF-0EF3-456A-97C9-6C4A4B097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674981"/>
              </p:ext>
            </p:extLst>
          </p:nvPr>
        </p:nvGraphicFramePr>
        <p:xfrm>
          <a:off x="683568" y="1844824"/>
          <a:ext cx="3888432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1" name="ตัวเชื่อมต่อตรง 10"/>
          <p:cNvCxnSpPr/>
          <p:nvPr/>
        </p:nvCxnSpPr>
        <p:spPr>
          <a:xfrm>
            <a:off x="1081356" y="3140968"/>
            <a:ext cx="32402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แผนภูมิ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78352"/>
              </p:ext>
            </p:extLst>
          </p:nvPr>
        </p:nvGraphicFramePr>
        <p:xfrm>
          <a:off x="4783663" y="2320872"/>
          <a:ext cx="41044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5874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57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69E2AE40-B5FA-4E58-A2EB-F15B2AB1B8F6}"/>
              </a:ext>
            </a:extLst>
          </p:cNvPr>
          <p:cNvSpPr txBox="1"/>
          <p:nvPr/>
        </p:nvSpPr>
        <p:spPr>
          <a:xfrm>
            <a:off x="1619041" y="596886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6282B398-BBFC-45EA-A1FF-7531C20340A5}"/>
              </a:ext>
            </a:extLst>
          </p:cNvPr>
          <p:cNvSpPr txBox="1"/>
          <p:nvPr/>
        </p:nvSpPr>
        <p:spPr>
          <a:xfrm>
            <a:off x="5434580" y="1735800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65</a:t>
            </a:r>
            <a:endParaRPr lang="en-US" dirty="0"/>
          </a:p>
        </p:txBody>
      </p:sp>
      <p:graphicFrame>
        <p:nvGraphicFramePr>
          <p:cNvPr id="14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3A6834-1F50-4D8B-A2E3-AD0629E6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84980"/>
              </p:ext>
            </p:extLst>
          </p:nvPr>
        </p:nvGraphicFramePr>
        <p:xfrm>
          <a:off x="862580" y="1678778"/>
          <a:ext cx="3781428" cy="419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948D312-74A5-4E4C-841B-72FFB2B61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76716"/>
              </p:ext>
            </p:extLst>
          </p:nvPr>
        </p:nvGraphicFramePr>
        <p:xfrm>
          <a:off x="4835211" y="2259019"/>
          <a:ext cx="4052908" cy="423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</a:t>
            </a:r>
            <a:r>
              <a:rPr lang="th-TH" sz="3600" b="1" dirty="0" smtClean="0">
                <a:cs typeface="+mj-cs"/>
              </a:rPr>
              <a:t>ตุลาคม 2564 – กันยายน 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382424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D6BF613F-E2D6-4FC7-827C-E4B894624353}"/>
              </a:ext>
            </a:extLst>
          </p:cNvPr>
          <p:cNvSpPr txBox="1"/>
          <p:nvPr/>
        </p:nvSpPr>
        <p:spPr>
          <a:xfrm flipH="1">
            <a:off x="1835696" y="621745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2C8DEFC1-7116-4B3F-952C-85627F61718E}"/>
              </a:ext>
            </a:extLst>
          </p:cNvPr>
          <p:cNvSpPr txBox="1"/>
          <p:nvPr/>
        </p:nvSpPr>
        <p:spPr>
          <a:xfrm>
            <a:off x="6156176" y="148478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14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311F1C1-4431-49F8-B739-ABF187026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64801"/>
              </p:ext>
            </p:extLst>
          </p:nvPr>
        </p:nvGraphicFramePr>
        <p:xfrm>
          <a:off x="334380" y="1636044"/>
          <a:ext cx="4165612" cy="438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6EC22DD-6191-412E-B182-C2D4E0E7B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29078"/>
              </p:ext>
            </p:extLst>
          </p:nvPr>
        </p:nvGraphicFramePr>
        <p:xfrm>
          <a:off x="4643754" y="2159264"/>
          <a:ext cx="4392742" cy="415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2564 –</a:t>
            </a:r>
            <a:r>
              <a:rPr lang="th-TH" sz="24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2400" b="1" dirty="0" smtClean="0">
                <a:latin typeface="Angsana New" panose="02020603050405020304" pitchFamily="18" charset="-34"/>
                <a:cs typeface="+mj-cs"/>
              </a:rPr>
              <a:t>2565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850419"/>
              </p:ext>
            </p:extLst>
          </p:nvPr>
        </p:nvGraphicFramePr>
        <p:xfrm>
          <a:off x="683568" y="1556792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64 – 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กันยายน 2565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420033"/>
              </p:ext>
            </p:extLst>
          </p:nvPr>
        </p:nvGraphicFramePr>
        <p:xfrm>
          <a:off x="683568" y="148478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016858"/>
              </p:ext>
            </p:extLst>
          </p:nvPr>
        </p:nvGraphicFramePr>
        <p:xfrm>
          <a:off x="755576" y="148478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618614" y="1331335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64 –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65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809940"/>
              </p:ext>
            </p:extLst>
          </p:nvPr>
        </p:nvGraphicFramePr>
        <p:xfrm>
          <a:off x="827584" y="148478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328" y="6519829"/>
            <a:ext cx="264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cs typeface="+mj-cs"/>
              </a:rPr>
              <a:t>ทีมสารสนเทศและเวชระเบียนโรงพยาบาลเขาชัยสน</a:t>
            </a:r>
            <a:endParaRPr lang="th-TH" sz="1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</a:t>
            </a:r>
            <a:r>
              <a:rPr lang="th-TH" sz="36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64-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6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4FC2D80-815A-4CD7-839D-75C009E7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375187"/>
              </p:ext>
            </p:extLst>
          </p:nvPr>
        </p:nvGraphicFramePr>
        <p:xfrm>
          <a:off x="683568" y="1628800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</a:t>
            </a:r>
            <a:r>
              <a:rPr lang="th-TH" sz="3600" b="1" dirty="0" smtClean="0">
                <a:cs typeface="+mj-cs"/>
              </a:rPr>
              <a:t>64-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0DBD01C-9E4B-4376-9187-E8E63786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94543"/>
              </p:ext>
            </p:extLst>
          </p:nvPr>
        </p:nvGraphicFramePr>
        <p:xfrm>
          <a:off x="683568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305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</a:t>
            </a:r>
            <a:r>
              <a:rPr lang="th-TH" sz="3600" b="1" dirty="0" smtClean="0">
                <a:cs typeface="+mj-cs"/>
              </a:rPr>
              <a:t>64 – 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cs typeface="+mj-cs"/>
              </a:rPr>
              <a:t>. 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598078D-5D77-474D-BFB5-6D1A0584E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81764"/>
              </p:ext>
            </p:extLst>
          </p:nvPr>
        </p:nvGraphicFramePr>
        <p:xfrm>
          <a:off x="755576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</a:t>
            </a:r>
            <a:r>
              <a:rPr lang="th-TH" sz="32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6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4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.65</a:t>
            </a:r>
            <a:endParaRPr lang="th-TH" sz="32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8D330C9-B477-4CA3-AE56-AFA0DF0D0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635189"/>
              </p:ext>
            </p:extLst>
          </p:nvPr>
        </p:nvGraphicFramePr>
        <p:xfrm>
          <a:off x="683568" y="1556792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สาเหตุการตาย เดือน ตุลาคม </a:t>
            </a:r>
            <a:r>
              <a:rPr lang="th-TH" sz="3600" b="1" dirty="0" smtClean="0">
                <a:cs typeface="+mj-cs"/>
              </a:rPr>
              <a:t>2564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 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5792"/>
            <a:ext cx="8491714" cy="5328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="" xmlns:a16="http://schemas.microsoft.com/office/drawing/2014/main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82628"/>
              </p:ext>
            </p:extLst>
          </p:nvPr>
        </p:nvGraphicFramePr>
        <p:xfrm>
          <a:off x="765658" y="1340769"/>
          <a:ext cx="8049959" cy="4754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5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8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36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31)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19.35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 (</a:t>
                      </a:r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SEVERE HEAD INJURY)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16.13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27087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12.90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9.69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8518782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9.69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9.69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314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VIRAL PNEUMONIA</a:t>
                      </a:r>
                      <a:endParaRPr lang="th-TH" sz="1800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6.45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2572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โดนทำร้ายร่างกายด้วยของมีคม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3.22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END STAGE RENAL DISEASE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3.22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3.22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56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3.22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0856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ASPHYXIA DUE TO ASPIRATION</a:t>
                      </a:r>
                      <a:endParaRPr lang="en-US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3.22</a:t>
                      </a:r>
                      <a:endParaRPr lang="th-TH" sz="18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570BB-5D37-4D7F-9D0D-7D5B196D6B9A}"/>
              </a:ext>
            </a:extLst>
          </p:cNvPr>
          <p:cNvSpPr txBox="1"/>
          <p:nvPr/>
        </p:nvSpPr>
        <p:spPr>
          <a:xfrm>
            <a:off x="467544" y="6091478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</a:t>
            </a:r>
            <a:r>
              <a:rPr lang="th-TH" sz="3200" b="1" dirty="0" smtClean="0">
                <a:cs typeface="+mj-cs"/>
              </a:rPr>
              <a:t>2564 –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97712"/>
              </p:ext>
            </p:extLst>
          </p:nvPr>
        </p:nvGraphicFramePr>
        <p:xfrm>
          <a:off x="768452" y="1700808"/>
          <a:ext cx="7976673" cy="43420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4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5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68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อันดับ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โรค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จำนวน/ราย (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n=4,979)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107">
                <a:tc>
                  <a:txBody>
                    <a:bodyPr/>
                    <a:lstStyle/>
                    <a:p>
                      <a:pPr algn="ctr"/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Essential (</a:t>
                      </a:r>
                      <a:r>
                        <a:rPr lang="en-US" sz="1600" baseline="0" dirty="0" err="1" smtClean="0">
                          <a:latin typeface="Angsana New" pitchFamily="18" charset="-34"/>
                          <a:cs typeface="+mj-cs"/>
                        </a:rPr>
                        <a:t>pimary</a:t>
                      </a:r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)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144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2.89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</a:tr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 smtClean="0">
                          <a:latin typeface="Angsana New" pitchFamily="18" charset="-34"/>
                          <a:cs typeface="+mj-cs"/>
                        </a:rPr>
                        <a:t>1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Stroke, not specifide as heamorrhage or infarction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139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2.79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09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Angsana New" pitchFamily="18" charset="-34"/>
                          <a:cs typeface="+mj-cs"/>
                        </a:rPr>
                        <a:t>Catarect</a:t>
                      </a:r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, unspecified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80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1.60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0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3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Localized swelling, mass and lump,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68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1.36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4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Old myocardial infarction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53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1.06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5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52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1.04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6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Cerebral Concussion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51</a:t>
                      </a:r>
                      <a:endParaRPr lang="en-US" sz="1600" b="0" baseline="0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1.02</a:t>
                      </a:r>
                      <a:endParaRPr lang="en-US" sz="1600" b="0" baseline="0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7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baseline="0" dirty="0" smtClean="0">
                          <a:latin typeface="Angsana New" pitchFamily="18" charset="-34"/>
                          <a:cs typeface="+mj-cs"/>
                        </a:rPr>
                        <a:t>ก้อนในเต้านม</a:t>
                      </a:r>
                      <a:endParaRPr lang="en-US" sz="1600" baseline="0" dirty="0" smtClean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 smtClean="0">
                          <a:latin typeface="Angsana New" pitchFamily="18" charset="-34"/>
                          <a:cs typeface="+mj-cs"/>
                        </a:rPr>
                        <a:t>44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421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8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Acute appendicitis,  other and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41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0.82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10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Visual disturbance,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31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0.62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1313" y="72365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ตุลาคม </a:t>
            </a:r>
            <a:r>
              <a:rPr lang="th-TH" sz="3200" b="1" dirty="0" smtClean="0">
                <a:cs typeface="+mj-cs"/>
              </a:rPr>
              <a:t>2564 –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กันยายน 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70235"/>
              </p:ext>
            </p:extLst>
          </p:nvPr>
        </p:nvGraphicFramePr>
        <p:xfrm>
          <a:off x="768452" y="1700808"/>
          <a:ext cx="7976673" cy="43420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4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5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68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อันดับ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โรค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จำนวน/ราย (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n=</a:t>
                      </a:r>
                      <a:r>
                        <a:rPr lang="th-TH" sz="1800" dirty="0" smtClean="0">
                          <a:latin typeface="TH SarabunPSK" pitchFamily="34" charset="-34"/>
                          <a:cs typeface="+mj-cs"/>
                        </a:rPr>
                        <a:t>791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)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 smtClean="0">
                          <a:latin typeface="Angsana New" pitchFamily="18" charset="-34"/>
                          <a:cs typeface="+mj-cs"/>
                        </a:rPr>
                        <a:t>1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Acute phayngitis due to specified organisms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280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35.39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090405"/>
                  </a:ext>
                </a:extLst>
              </a:tr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2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Other viral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32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Angsana New" pitchFamily="18" charset="-34"/>
                          <a:cs typeface="+mj-cs"/>
                        </a:rPr>
                        <a:t>4.04</a:t>
                      </a:r>
                      <a:endParaRPr lang="pt-BR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Angsana New" pitchFamily="18" charset="-34"/>
                          <a:cs typeface="+mj-cs"/>
                        </a:rPr>
                        <a:t>Pneumonia,unspecified</a:t>
                      </a:r>
                      <a:endParaRPr lang="en-US" sz="1600" baseline="0" dirty="0" smtClean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31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3.92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0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4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Acute upper respiratory infection,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30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3.79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5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17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2.15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6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Chronic obstructive pulmonary disease with acute exacerbation,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14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1.77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7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Acute </a:t>
                      </a:r>
                      <a:r>
                        <a:rPr lang="en-US" sz="1600" b="0" baseline="0" dirty="0" err="1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nasopharyngitis</a:t>
                      </a: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 (common cold)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13</a:t>
                      </a:r>
                      <a:endParaRPr lang="en-US" sz="1600" b="0" baseline="0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1.64</a:t>
                      </a:r>
                      <a:endParaRPr lang="en-US" sz="1600" b="0" baseline="0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8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Cellulitis of other part s of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10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1.26</a:t>
                      </a:r>
                      <a:endParaRPr lang="en-US" sz="1600" b="0" baseline="0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421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9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Angsana New" pitchFamily="18" charset="-34"/>
                          <a:cs typeface="+mj-cs"/>
                        </a:rPr>
                        <a:t>Asthma,unspecified</a:t>
                      </a:r>
                      <a:endParaRPr lang="en-US" sz="1600" baseline="0" dirty="0" smtClean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7</a:t>
                      </a:r>
                      <a:endParaRPr lang="en-US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0.88</a:t>
                      </a:r>
                      <a:endParaRPr lang="en-US" sz="1600" baseline="0" dirty="0" smtClean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10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Acute appendicitis , other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6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0.75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</a:t>
            </a:r>
            <a:r>
              <a:rPr lang="th-TH" sz="3600" b="1" dirty="0" smtClean="0">
                <a:cs typeface="+mj-cs"/>
              </a:rPr>
              <a:t>2564 </a:t>
            </a:r>
            <a:r>
              <a:rPr lang="th-TH" sz="3600" b="1" dirty="0">
                <a:cs typeface="+mj-cs"/>
              </a:rPr>
              <a:t>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 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29966"/>
              </p:ext>
            </p:extLst>
          </p:nvPr>
        </p:nvGraphicFramePr>
        <p:xfrm>
          <a:off x="755576" y="155679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584</Words>
  <Application>Microsoft Office PowerPoint</Application>
  <PresentationFormat>นำเสนอทางหน้าจอ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INS03</cp:lastModifiedBy>
  <cp:revision>276</cp:revision>
  <dcterms:created xsi:type="dcterms:W3CDTF">2021-02-22T02:20:15Z</dcterms:created>
  <dcterms:modified xsi:type="dcterms:W3CDTF">2022-11-02T07:46:17Z</dcterms:modified>
</cp:coreProperties>
</file>