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5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6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13.xml" ContentType="application/vnd.openxmlformats-officedocument.drawingml.chart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14.xml" ContentType="application/vnd.openxmlformats-officedocument.drawingml.chart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15.xml" ContentType="application/vnd.openxmlformats-officedocument.drawingml.chart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88" r:id="rId7"/>
    <p:sldId id="263" r:id="rId8"/>
    <p:sldId id="264" r:id="rId9"/>
    <p:sldId id="265" r:id="rId10"/>
    <p:sldId id="266" r:id="rId11"/>
    <p:sldId id="276" r:id="rId12"/>
    <p:sldId id="280" r:id="rId13"/>
    <p:sldId id="267" r:id="rId14"/>
    <p:sldId id="268" r:id="rId15"/>
    <p:sldId id="285" r:id="rId16"/>
    <p:sldId id="269" r:id="rId17"/>
    <p:sldId id="286" r:id="rId18"/>
    <p:sldId id="270" r:id="rId1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ลักษณะสีอ่อน 3 - เน้น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ลักษณะสีอ่อน 3 - เน้น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ลักษณะสีปานกลาง 1 - เน้น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40" autoAdjust="0"/>
    <p:restoredTop sz="94660"/>
  </p:normalViewPr>
  <p:slideViewPr>
    <p:cSldViewPr>
      <p:cViewPr varScale="1">
        <p:scale>
          <a:sx n="86" d="100"/>
          <a:sy n="86" d="100"/>
        </p:scale>
        <p:origin x="1565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9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จน.ผปนอก!$A$2</c:f>
              <c:strCache>
                <c:ptCount val="1"/>
                <c:pt idx="0">
                  <c:v>จำนวนครั้งของผู้ป่วยนอกทั้งหมด</c:v>
                </c:pt>
              </c:strCache>
            </c:strRef>
          </c:tx>
          <c:spPr>
            <a:ln w="25400" cap="flat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จน.ผปนอก!$B$1:$F$1</c:f>
              <c:strCache>
                <c:ptCount val="5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  <c:pt idx="4">
                  <c:v>กพ 66</c:v>
                </c:pt>
              </c:strCache>
            </c:strRef>
          </c:cat>
          <c:val>
            <c:numRef>
              <c:f>จน.ผปนอก!$B$2:$F$2</c:f>
              <c:numCache>
                <c:formatCode>_-* #,##0_-;\-* #,##0_-;_-* "-"??_-;_-@_-</c:formatCode>
                <c:ptCount val="5"/>
                <c:pt idx="0">
                  <c:v>6939</c:v>
                </c:pt>
                <c:pt idx="1">
                  <c:v>8003</c:v>
                </c:pt>
                <c:pt idx="2">
                  <c:v>7158</c:v>
                </c:pt>
                <c:pt idx="3">
                  <c:v>7839</c:v>
                </c:pt>
                <c:pt idx="4">
                  <c:v>7011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F3-41F0-8BA7-D23D061E2B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609088"/>
        <c:axId val="103611008"/>
      </c:lineChart>
      <c:catAx>
        <c:axId val="10360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3611008"/>
        <c:crosses val="autoZero"/>
        <c:auto val="1"/>
        <c:lblAlgn val="ctr"/>
        <c:lblOffset val="100"/>
        <c:noMultiLvlLbl val="0"/>
      </c:catAx>
      <c:valAx>
        <c:axId val="10361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3609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12593159008077"/>
          <c:y val="4.8497260151916778E-2"/>
          <c:w val="0.77174844834835421"/>
          <c:h val="0.85661995374186028"/>
        </c:manualLayout>
      </c:layout>
      <c:lineChart>
        <c:grouping val="standard"/>
        <c:varyColors val="0"/>
        <c:ser>
          <c:idx val="0"/>
          <c:order val="0"/>
          <c:tx>
            <c:strRef>
              <c:f>'sum  Adj Rw'!$A$2</c:f>
              <c:strCache>
                <c:ptCount val="1"/>
                <c:pt idx="0">
                  <c:v>จำนวน SumAdjRW ทั้งหมด</c:v>
                </c:pt>
              </c:strCache>
            </c:strRef>
          </c:tx>
          <c:spPr>
            <a:ln w="25400" cap="flat" cmpd="sng" algn="ctr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lt1"/>
              </a:solidFill>
              <a:ln w="25400" cap="flat" cmpd="sng" algn="ctr">
                <a:solidFill>
                  <a:schemeClr val="accent5"/>
                </a:solidFill>
                <a:prstDash val="solid"/>
              </a:ln>
              <a:effectLst/>
            </c:spPr>
          </c:marke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  Adj Rw'!$B$1:$F$1</c:f>
              <c:strCache>
                <c:ptCount val="5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มค.66</c:v>
                </c:pt>
                <c:pt idx="4">
                  <c:v>กพ.66</c:v>
                </c:pt>
              </c:strCache>
            </c:strRef>
          </c:cat>
          <c:val>
            <c:numRef>
              <c:f>'sum  Adj Rw'!$B$2:$F$2</c:f>
              <c:numCache>
                <c:formatCode>General</c:formatCode>
                <c:ptCount val="5"/>
                <c:pt idx="0" formatCode="0.0000">
                  <c:v>106.4</c:v>
                </c:pt>
                <c:pt idx="1">
                  <c:v>118.88</c:v>
                </c:pt>
                <c:pt idx="2" formatCode="0.0000">
                  <c:v>140.04</c:v>
                </c:pt>
                <c:pt idx="3" formatCode="0.0000">
                  <c:v>160.57</c:v>
                </c:pt>
                <c:pt idx="4" formatCode="0.0000">
                  <c:v>141.43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55-43DF-A422-E6EB706E2C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619776"/>
        <c:axId val="102629760"/>
      </c:lineChart>
      <c:catAx>
        <c:axId val="10261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629760"/>
        <c:crosses val="autoZero"/>
        <c:auto val="1"/>
        <c:lblAlgn val="ctr"/>
        <c:lblOffset val="100"/>
        <c:noMultiLvlLbl val="0"/>
      </c:catAx>
      <c:valAx>
        <c:axId val="102629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61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'CMI+Active bed'!$A$2</c:f>
              <c:strCache>
                <c:ptCount val="1"/>
                <c:pt idx="0">
                  <c:v>CMI</c:v>
                </c:pt>
              </c:strCache>
            </c:strRef>
          </c:tx>
          <c:spPr>
            <a:ln w="25400" cap="flat" cmpd="sng" algn="ctr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lt1"/>
              </a:solidFill>
              <a:ln w="25400" cap="flat" cmpd="sng" algn="ctr">
                <a:solidFill>
                  <a:schemeClr val="accent5"/>
                </a:solidFill>
                <a:prstDash val="solid"/>
              </a:ln>
              <a:effectLst/>
            </c:spPr>
          </c:marke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'CMI+Active bed'!$B$1:$F$1</c:f>
              <c:strCache>
                <c:ptCount val="5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  <c:pt idx="4">
                  <c:v>กพ 66</c:v>
                </c:pt>
              </c:strCache>
            </c:strRef>
          </c:cat>
          <c:val>
            <c:numRef>
              <c:f>'CMI+Active bed'!$B$2:$F$2</c:f>
              <c:numCache>
                <c:formatCode>0.0000</c:formatCode>
                <c:ptCount val="5"/>
                <c:pt idx="0">
                  <c:v>0.48</c:v>
                </c:pt>
                <c:pt idx="1">
                  <c:v>0.47</c:v>
                </c:pt>
                <c:pt idx="2">
                  <c:v>0.55000000000000004</c:v>
                </c:pt>
                <c:pt idx="3">
                  <c:v>0.53</c:v>
                </c:pt>
                <c:pt idx="4">
                  <c:v>0.53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1C-449A-93DA-16F46B33AC2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2744064"/>
        <c:axId val="102746752"/>
      </c:lineChart>
      <c:catAx>
        <c:axId val="10274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746752"/>
        <c:crosses val="autoZero"/>
        <c:auto val="1"/>
        <c:lblAlgn val="ctr"/>
        <c:lblOffset val="100"/>
        <c:noMultiLvlLbl val="0"/>
      </c:catAx>
      <c:valAx>
        <c:axId val="10274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74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'CMI+Active bed'!$A$3</c:f>
              <c:strCache>
                <c:ptCount val="1"/>
                <c:pt idx="0">
                  <c:v>active bed</c:v>
                </c:pt>
              </c:strCache>
            </c:strRef>
          </c:tx>
          <c:spPr>
            <a:ln w="25400" cap="flat" cmpd="sng" algn="ctr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lt1"/>
              </a:solidFill>
              <a:ln w="25400" cap="flat" cmpd="sng" algn="ctr">
                <a:solidFill>
                  <a:schemeClr val="accent5"/>
                </a:solidFill>
                <a:prstDash val="solid"/>
              </a:ln>
              <a:effectLst/>
            </c:spPr>
          </c:marke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'CMI+Active bed'!$B$1:$F$1</c:f>
              <c:strCache>
                <c:ptCount val="5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  <c:pt idx="4">
                  <c:v>กพ 66</c:v>
                </c:pt>
              </c:strCache>
            </c:strRef>
          </c:cat>
          <c:val>
            <c:numRef>
              <c:f>'CMI+Active bed'!$B$3:$F$3</c:f>
              <c:numCache>
                <c:formatCode>0.00</c:formatCode>
                <c:ptCount val="5"/>
                <c:pt idx="0">
                  <c:v>16.515000000000001</c:v>
                </c:pt>
                <c:pt idx="1">
                  <c:v>21.933000000000003</c:v>
                </c:pt>
                <c:pt idx="2">
                  <c:v>20.68</c:v>
                </c:pt>
                <c:pt idx="3">
                  <c:v>25.39</c:v>
                </c:pt>
                <c:pt idx="4">
                  <c:v>24.36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E8-438B-80A6-0155193831D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2770560"/>
        <c:axId val="102793984"/>
      </c:lineChart>
      <c:catAx>
        <c:axId val="10277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793984"/>
        <c:crosses val="autoZero"/>
        <c:auto val="1"/>
        <c:lblAlgn val="ctr"/>
        <c:lblOffset val="100"/>
        <c:noMultiLvlLbl val="0"/>
      </c:catAx>
      <c:valAx>
        <c:axId val="10279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77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0039243244497488"/>
          <c:y val="1.7002714665936763E-2"/>
          <c:w val="0.60912843687556917"/>
          <c:h val="0.89016551495925955"/>
        </c:manualLayout>
      </c:layout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'chart  opd'!$A$13:$A$22</c:f>
              <c:strCache>
                <c:ptCount val="10"/>
                <c:pt idx="0">
                  <c:v>Diabetes millitus (DM)</c:v>
                </c:pt>
                <c:pt idx="1">
                  <c:v>Essential (primary) hypertension</c:v>
                </c:pt>
                <c:pt idx="2">
                  <c:v>ลมปลายปัตคาดสัญญาณ 3 หลัง</c:v>
                </c:pt>
                <c:pt idx="3">
                  <c:v>caries of dentine</c:v>
                </c:pt>
                <c:pt idx="4">
                  <c:v>Follow-up examination after other treatment</c:v>
                </c:pt>
                <c:pt idx="5">
                  <c:v>Attention to surgical dressing and sutures</c:v>
                </c:pt>
                <c:pt idx="6">
                  <c:v>necrosis of pulp</c:v>
                </c:pt>
                <c:pt idx="7">
                  <c:v>muscle strain</c:v>
                </c:pt>
                <c:pt idx="8">
                  <c:v>Asthma, unspecified</c:v>
                </c:pt>
                <c:pt idx="9">
                  <c:v>loss of teeth due to accident</c:v>
                </c:pt>
              </c:strCache>
            </c:strRef>
          </c:cat>
          <c:val>
            <c:numRef>
              <c:f>'chart  opd'!$B$13:$B$22</c:f>
              <c:numCache>
                <c:formatCode>#,##0.00_);\(#,##0.00\)</c:formatCode>
                <c:ptCount val="10"/>
                <c:pt idx="0">
                  <c:v>2094360.2</c:v>
                </c:pt>
                <c:pt idx="1">
                  <c:v>1959351.43</c:v>
                </c:pt>
                <c:pt idx="2" formatCode="_(* #,##0.00_);_(* \(#,##0.00\);_(* &quot;-&quot;??_);_(@_)">
                  <c:v>626064.75</c:v>
                </c:pt>
                <c:pt idx="3" formatCode="_(* #,##0.00_);_(* \(#,##0.00\);_(* &quot;-&quot;??_);_(@_)">
                  <c:v>494221.75</c:v>
                </c:pt>
                <c:pt idx="4" formatCode="_(* #,##0.00_);_(* \(#,##0.00\);_(* &quot;-&quot;??_);_(@_)">
                  <c:v>386608.45</c:v>
                </c:pt>
                <c:pt idx="5" formatCode="_(* #,##0.00_);_(* \(#,##0.00\);_(* &quot;-&quot;??_);_(@_)">
                  <c:v>295008.92</c:v>
                </c:pt>
                <c:pt idx="6" formatCode="_(* #,##0.00_);_(* \(#,##0.00\);_(* &quot;-&quot;??_);_(@_)">
                  <c:v>292358</c:v>
                </c:pt>
                <c:pt idx="7" formatCode="_(* #,##0.00_);_(* \(#,##0.00\);_(* &quot;-&quot;??_);_(@_)">
                  <c:v>273230.75</c:v>
                </c:pt>
                <c:pt idx="8" formatCode="_(* #,##0.00_);_(* \(#,##0.00\);_(* &quot;-&quot;??_);_(@_)">
                  <c:v>272043.52000000002</c:v>
                </c:pt>
                <c:pt idx="9" formatCode="_(* #,##0.00_);_(* \(#,##0.00\);_(* &quot;-&quot;??_);_(@_)">
                  <c:v>228345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C4-4929-B7EA-CE2F4CD62E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514560"/>
        <c:axId val="30516352"/>
        <c:axId val="0"/>
      </c:bar3DChart>
      <c:catAx>
        <c:axId val="305145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0516352"/>
        <c:crosses val="autoZero"/>
        <c:auto val="1"/>
        <c:lblAlgn val="ctr"/>
        <c:lblOffset val="100"/>
        <c:noMultiLvlLbl val="0"/>
      </c:catAx>
      <c:valAx>
        <c:axId val="30516352"/>
        <c:scaling>
          <c:orientation val="minMax"/>
        </c:scaling>
        <c:delete val="0"/>
        <c:axPos val="b"/>
        <c:majorGridlines/>
        <c:numFmt formatCode="#,##0.00_);\(#,##0.00\)" sourceLinked="1"/>
        <c:majorTickMark val="out"/>
        <c:minorTickMark val="none"/>
        <c:tickLblPos val="nextTo"/>
        <c:crossAx val="30514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'chart  opd'!$B$1</c:f>
              <c:strCache>
                <c:ptCount val="1"/>
                <c:pt idx="0">
                  <c:v>จำนวนครั้ง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'chart  opd'!$A$2:$A$11</c:f>
              <c:strCache>
                <c:ptCount val="10"/>
                <c:pt idx="0">
                  <c:v>loss of teeth due to accident</c:v>
                </c:pt>
                <c:pt idx="1">
                  <c:v>Diabetes millitus (DM)</c:v>
                </c:pt>
                <c:pt idx="2">
                  <c:v>caries of dentine</c:v>
                </c:pt>
                <c:pt idx="3">
                  <c:v>Essential (primary) hypertension</c:v>
                </c:pt>
                <c:pt idx="4">
                  <c:v>Asthma, unspecified</c:v>
                </c:pt>
                <c:pt idx="5">
                  <c:v>necrosis of pulp</c:v>
                </c:pt>
                <c:pt idx="6">
                  <c:v>muscle strain</c:v>
                </c:pt>
                <c:pt idx="7">
                  <c:v>ลมปลายปัตคาดสัญญาณ 3 หลัง</c:v>
                </c:pt>
                <c:pt idx="8">
                  <c:v>Follow-up examination after other treatment</c:v>
                </c:pt>
                <c:pt idx="9">
                  <c:v>Attention to surgical dressing and sutures</c:v>
                </c:pt>
              </c:strCache>
            </c:strRef>
          </c:cat>
          <c:val>
            <c:numRef>
              <c:f>'chart  opd'!$B$2:$B$11</c:f>
              <c:numCache>
                <c:formatCode>General</c:formatCode>
                <c:ptCount val="10"/>
                <c:pt idx="0" formatCode="#,##0_);\(#,##0\)">
                  <c:v>307</c:v>
                </c:pt>
                <c:pt idx="1">
                  <c:v>1579</c:v>
                </c:pt>
                <c:pt idx="2" formatCode="_(* #,##0_);_(* \(#,##0\);_(* &quot;-&quot;??_);_(@_)">
                  <c:v>489</c:v>
                </c:pt>
                <c:pt idx="3" formatCode="#,##0_);\(#,##0\)">
                  <c:v>2586</c:v>
                </c:pt>
                <c:pt idx="4" formatCode="#,##0_);\(#,##0\)">
                  <c:v>404</c:v>
                </c:pt>
                <c:pt idx="5" formatCode="#,##0_);\(#,##0\)">
                  <c:v>606</c:v>
                </c:pt>
                <c:pt idx="6" formatCode="_(* #,##0_);_(* \(#,##0\);_(* &quot;-&quot;??_);_(@_)">
                  <c:v>709</c:v>
                </c:pt>
                <c:pt idx="7" formatCode="_(* #,##0_);_(* \(#,##0\);_(* &quot;-&quot;??_);_(@_)">
                  <c:v>1922</c:v>
                </c:pt>
                <c:pt idx="8" formatCode="_(* #,##0_);_(* \(#,##0\);_(* &quot;-&quot;??_);_(@_)">
                  <c:v>2020</c:v>
                </c:pt>
                <c:pt idx="9" formatCode="_(* #,##0_);_(* \(#,##0\);_(* &quot;-&quot;??_);_(@_)">
                  <c:v>1892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62-423D-972F-FA4237A9BF94}"/>
            </c:ext>
          </c:extLst>
        </c:ser>
        <c:ser>
          <c:idx val="1"/>
          <c:order val="1"/>
          <c:tx>
            <c:strRef>
              <c:f>'chart  opd'!$C$1</c:f>
              <c:strCache>
                <c:ptCount val="1"/>
                <c:pt idx="0">
                  <c:v>จำนวนเงินเฉลี่ย/ครั้ง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'chart  opd'!$A$2:$A$11</c:f>
              <c:strCache>
                <c:ptCount val="10"/>
                <c:pt idx="0">
                  <c:v>loss of teeth due to accident</c:v>
                </c:pt>
                <c:pt idx="1">
                  <c:v>Diabetes millitus (DM)</c:v>
                </c:pt>
                <c:pt idx="2">
                  <c:v>caries of dentine</c:v>
                </c:pt>
                <c:pt idx="3">
                  <c:v>Essential (primary) hypertension</c:v>
                </c:pt>
                <c:pt idx="4">
                  <c:v>Asthma, unspecified</c:v>
                </c:pt>
                <c:pt idx="5">
                  <c:v>necrosis of pulp</c:v>
                </c:pt>
                <c:pt idx="6">
                  <c:v>muscle strain</c:v>
                </c:pt>
                <c:pt idx="7">
                  <c:v>ลมปลายปัตคาดสัญญาณ 3 หลัง</c:v>
                </c:pt>
                <c:pt idx="8">
                  <c:v>Follow-up examination after other treatment</c:v>
                </c:pt>
                <c:pt idx="9">
                  <c:v>Attention to surgical dressing and sutures</c:v>
                </c:pt>
              </c:strCache>
            </c:strRef>
          </c:cat>
          <c:val>
            <c:numRef>
              <c:f>'chart  opd'!$C$2:$C$11</c:f>
              <c:numCache>
                <c:formatCode>#,##0_);\(#,##0\)</c:formatCode>
                <c:ptCount val="10"/>
                <c:pt idx="0" formatCode="_(* #,##0.00_);_(* \(#,##0.00\);_(* &quot;-&quot;??_);_(@_)">
                  <c:v>2330.0500000000002</c:v>
                </c:pt>
                <c:pt idx="1">
                  <c:v>1326.38</c:v>
                </c:pt>
                <c:pt idx="2" formatCode="_(* #,##0.00_);_(* \(#,##0.00\);_(* &quot;-&quot;??_);_(@_)">
                  <c:v>1010.67</c:v>
                </c:pt>
                <c:pt idx="3" formatCode="_(* #,##0.00_);_(* \(#,##0.00\);_(* &quot;-&quot;??_);_(@_)">
                  <c:v>757.67</c:v>
                </c:pt>
                <c:pt idx="4" formatCode="_(* #,##0.00_);_(* \(#,##0.00\);_(* &quot;-&quot;??_);_(@_)">
                  <c:v>673.37</c:v>
                </c:pt>
                <c:pt idx="5" formatCode="_(* #,##0.00_);_(* \(#,##0.00\);_(* &quot;-&quot;??_);_(@_)">
                  <c:v>482.38</c:v>
                </c:pt>
                <c:pt idx="6" formatCode="_(* #,##0.00_);_(* \(#,##0.00\);_(* &quot;-&quot;??_);_(@_)">
                  <c:v>385.37</c:v>
                </c:pt>
                <c:pt idx="7" formatCode="_(* #,##0.00_);_(* \(#,##0.00\);_(* &quot;-&quot;??_);_(@_)">
                  <c:v>325.73</c:v>
                </c:pt>
                <c:pt idx="8" formatCode="_(* #,##0.00_);_(* \(#,##0.00\);_(* &quot;-&quot;??_);_(@_)">
                  <c:v>191.39</c:v>
                </c:pt>
                <c:pt idx="9" formatCode="_(* #,##0.00_);_(* \(#,##0.00\);_(* &quot;-&quot;??_);_(@_)">
                  <c:v>155.91999999999999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62-423D-972F-FA4237A9BF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529024"/>
        <c:axId val="30530560"/>
        <c:axId val="0"/>
      </c:bar3DChart>
      <c:catAx>
        <c:axId val="305290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0530560"/>
        <c:crosses val="autoZero"/>
        <c:auto val="1"/>
        <c:lblAlgn val="ctr"/>
        <c:lblOffset val="100"/>
        <c:noMultiLvlLbl val="0"/>
      </c:catAx>
      <c:valAx>
        <c:axId val="30530560"/>
        <c:scaling>
          <c:orientation val="minMax"/>
        </c:scaling>
        <c:delete val="0"/>
        <c:axPos val="b"/>
        <c:majorGridlines/>
        <c:numFmt formatCode="#,##0_);\(#,##0\)" sourceLinked="1"/>
        <c:majorTickMark val="out"/>
        <c:minorTickMark val="none"/>
        <c:tickLblPos val="nextTo"/>
        <c:crossAx val="3052902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50"/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6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'chart ipd'!$A$14:$A$23</c:f>
              <c:strCache>
                <c:ptCount val="10"/>
                <c:pt idx="0">
                  <c:v>COPD with AE</c:v>
                </c:pt>
                <c:pt idx="1">
                  <c:v>Asthma, unspecified</c:v>
                </c:pt>
                <c:pt idx="2">
                  <c:v>Pneumonia, unspecifide</c:v>
                </c:pt>
                <c:pt idx="3">
                  <c:v>Gastroenteritis</c:v>
                </c:pt>
                <c:pt idx="4">
                  <c:v>Congestive heart failure</c:v>
                </c:pt>
                <c:pt idx="5">
                  <c:v>Acute bronchitis</c:v>
                </c:pt>
                <c:pt idx="6">
                  <c:v>Acute nasopharyngitis (common cold)</c:v>
                </c:pt>
                <c:pt idx="7">
                  <c:v>Acute pharyngitis </c:v>
                </c:pt>
                <c:pt idx="8">
                  <c:v>Urinary tract infection</c:v>
                </c:pt>
                <c:pt idx="9">
                  <c:v>Diabetes Millitus</c:v>
                </c:pt>
              </c:strCache>
            </c:strRef>
          </c:cat>
          <c:val>
            <c:numRef>
              <c:f>'chart ipd'!$B$14:$B$23</c:f>
              <c:numCache>
                <c:formatCode>_(* #,##0.00_);_(* \(#,##0.00\);_(* "-"??_);_(@_)</c:formatCode>
                <c:ptCount val="10"/>
                <c:pt idx="0">
                  <c:v>797034.25</c:v>
                </c:pt>
                <c:pt idx="1">
                  <c:v>522852.1</c:v>
                </c:pt>
                <c:pt idx="2">
                  <c:v>487328.65</c:v>
                </c:pt>
                <c:pt idx="3">
                  <c:v>320900.78000000003</c:v>
                </c:pt>
                <c:pt idx="4">
                  <c:v>204555.65</c:v>
                </c:pt>
                <c:pt idx="5">
                  <c:v>202336</c:v>
                </c:pt>
                <c:pt idx="6">
                  <c:v>198568.13</c:v>
                </c:pt>
                <c:pt idx="7">
                  <c:v>188449.2</c:v>
                </c:pt>
                <c:pt idx="8">
                  <c:v>166639.20000000001</c:v>
                </c:pt>
                <c:pt idx="9">
                  <c:v>153935.79999999999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BF-454B-BA4C-AECB0D0DE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956928"/>
        <c:axId val="30962816"/>
        <c:axId val="0"/>
      </c:bar3DChart>
      <c:catAx>
        <c:axId val="309569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0962816"/>
        <c:crosses val="autoZero"/>
        <c:auto val="1"/>
        <c:lblAlgn val="ctr"/>
        <c:lblOffset val="100"/>
        <c:noMultiLvlLbl val="0"/>
      </c:catAx>
      <c:valAx>
        <c:axId val="30962816"/>
        <c:scaling>
          <c:orientation val="minMax"/>
        </c:scaling>
        <c:delete val="0"/>
        <c:axPos val="b"/>
        <c:majorGridlines/>
        <c:numFmt formatCode="_(* #,##0.00_);_(* \(#,##0.00\);_(* &quot;-&quot;??_);_(@_)" sourceLinked="1"/>
        <c:majorTickMark val="out"/>
        <c:minorTickMark val="none"/>
        <c:tickLblPos val="nextTo"/>
        <c:crossAx val="30956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588578047299822"/>
          <c:y val="3.1020912679774252E-2"/>
          <c:w val="0.64621108085445156"/>
          <c:h val="0.8593341083299306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'chart ipd'!$B$1</c:f>
              <c:strCache>
                <c:ptCount val="1"/>
                <c:pt idx="0">
                  <c:v>จำนวนครั้ง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'chart ipd'!$A$2:$A$11</c:f>
              <c:strCache>
                <c:ptCount val="10"/>
                <c:pt idx="0">
                  <c:v>Pneumonia, unspecifide</c:v>
                </c:pt>
                <c:pt idx="1">
                  <c:v>Acute pharyngitis </c:v>
                </c:pt>
                <c:pt idx="2">
                  <c:v>COPD with AE</c:v>
                </c:pt>
                <c:pt idx="3">
                  <c:v>Urinary tract infection</c:v>
                </c:pt>
                <c:pt idx="4">
                  <c:v>Congestive heart failure</c:v>
                </c:pt>
                <c:pt idx="5">
                  <c:v>Asthma, unspecified</c:v>
                </c:pt>
                <c:pt idx="6">
                  <c:v>Acute bronchitis</c:v>
                </c:pt>
                <c:pt idx="7">
                  <c:v>Acute nasopharyngitis (common cold)</c:v>
                </c:pt>
                <c:pt idx="8">
                  <c:v>Diabetes Millitus</c:v>
                </c:pt>
                <c:pt idx="9">
                  <c:v>Gastroenteritis</c:v>
                </c:pt>
              </c:strCache>
            </c:strRef>
          </c:cat>
          <c:val>
            <c:numRef>
              <c:f>'chart ipd'!$B$2:$B$11</c:f>
              <c:numCache>
                <c:formatCode>#,##0_);\(#,##0\)</c:formatCode>
                <c:ptCount val="10"/>
                <c:pt idx="0">
                  <c:v>37</c:v>
                </c:pt>
                <c:pt idx="1">
                  <c:v>25</c:v>
                </c:pt>
                <c:pt idx="2" formatCode="General">
                  <c:v>106</c:v>
                </c:pt>
                <c:pt idx="3">
                  <c:v>23</c:v>
                </c:pt>
                <c:pt idx="4">
                  <c:v>32</c:v>
                </c:pt>
                <c:pt idx="5">
                  <c:v>84</c:v>
                </c:pt>
                <c:pt idx="6">
                  <c:v>35</c:v>
                </c:pt>
                <c:pt idx="7">
                  <c:v>42</c:v>
                </c:pt>
                <c:pt idx="8">
                  <c:v>34</c:v>
                </c:pt>
                <c:pt idx="9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B0-4C6B-AC08-4F72CF1F6069}"/>
            </c:ext>
          </c:extLst>
        </c:ser>
        <c:ser>
          <c:idx val="1"/>
          <c:order val="1"/>
          <c:tx>
            <c:strRef>
              <c:f>'chart ipd'!$C$1</c:f>
              <c:strCache>
                <c:ptCount val="1"/>
                <c:pt idx="0">
                  <c:v>จำนวนเงินเฉลี่ย/ครั้ง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'chart ipd'!$A$2:$A$11</c:f>
              <c:strCache>
                <c:ptCount val="10"/>
                <c:pt idx="0">
                  <c:v>Pneumonia, unspecifide</c:v>
                </c:pt>
                <c:pt idx="1">
                  <c:v>Acute pharyngitis </c:v>
                </c:pt>
                <c:pt idx="2">
                  <c:v>COPD with AE</c:v>
                </c:pt>
                <c:pt idx="3">
                  <c:v>Urinary tract infection</c:v>
                </c:pt>
                <c:pt idx="4">
                  <c:v>Congestive heart failure</c:v>
                </c:pt>
                <c:pt idx="5">
                  <c:v>Asthma, unspecified</c:v>
                </c:pt>
                <c:pt idx="6">
                  <c:v>Acute bronchitis</c:v>
                </c:pt>
                <c:pt idx="7">
                  <c:v>Acute nasopharyngitis (common cold)</c:v>
                </c:pt>
                <c:pt idx="8">
                  <c:v>Diabetes Millitus</c:v>
                </c:pt>
                <c:pt idx="9">
                  <c:v>Gastroenteritis</c:v>
                </c:pt>
              </c:strCache>
            </c:strRef>
          </c:cat>
          <c:val>
            <c:numRef>
              <c:f>'chart ipd'!$C$2:$C$11</c:f>
              <c:numCache>
                <c:formatCode>_(* #,##0.00_);_(* \(#,##0.00\);_(* "-"??_);_(@_)</c:formatCode>
                <c:ptCount val="10"/>
                <c:pt idx="0">
                  <c:v>13171.04</c:v>
                </c:pt>
                <c:pt idx="1">
                  <c:v>7537.96</c:v>
                </c:pt>
                <c:pt idx="2">
                  <c:v>7519.19</c:v>
                </c:pt>
                <c:pt idx="3">
                  <c:v>7245.18</c:v>
                </c:pt>
                <c:pt idx="4">
                  <c:v>6392.36</c:v>
                </c:pt>
                <c:pt idx="5">
                  <c:v>6224.42</c:v>
                </c:pt>
                <c:pt idx="6">
                  <c:v>5781.02</c:v>
                </c:pt>
                <c:pt idx="7">
                  <c:v>4727.8100000000004</c:v>
                </c:pt>
                <c:pt idx="8">
                  <c:v>4527.5200000000004</c:v>
                </c:pt>
                <c:pt idx="9">
                  <c:v>4350.54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B0-4C6B-AC08-4F72CF1F6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004160"/>
        <c:axId val="31005696"/>
        <c:axId val="0"/>
      </c:bar3DChart>
      <c:catAx>
        <c:axId val="310041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1005696"/>
        <c:crosses val="autoZero"/>
        <c:auto val="1"/>
        <c:lblAlgn val="ctr"/>
        <c:lblOffset val="100"/>
        <c:noMultiLvlLbl val="0"/>
      </c:catAx>
      <c:valAx>
        <c:axId val="31005696"/>
        <c:scaling>
          <c:orientation val="minMax"/>
        </c:scaling>
        <c:delete val="0"/>
        <c:axPos val="b"/>
        <c:majorGridlines/>
        <c:numFmt formatCode="#,##0_);\(#,##0\)" sourceLinked="1"/>
        <c:majorTickMark val="out"/>
        <c:minorTickMark val="none"/>
        <c:tickLblPos val="nextTo"/>
        <c:crossAx val="310041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นอกแยกสิทธิ!$A$2</c:f>
              <c:strCache>
                <c:ptCount val="1"/>
                <c:pt idx="0">
                  <c:v>จำนวนครั้งของผู้ป่วยนอก UC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นอกแยกสิทธิ!$B$1:$F$1</c:f>
              <c:strCache>
                <c:ptCount val="5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  <c:pt idx="4">
                  <c:v>กพ 66</c:v>
                </c:pt>
              </c:strCache>
            </c:strRef>
          </c:cat>
          <c:val>
            <c:numRef>
              <c:f>นอกแยกสิทธิ!$B$2:$F$2</c:f>
              <c:numCache>
                <c:formatCode>_-* #,##0_-;\-* #,##0_-;_-* "-"??_-;_-@_-</c:formatCode>
                <c:ptCount val="5"/>
                <c:pt idx="0">
                  <c:v>4482</c:v>
                </c:pt>
                <c:pt idx="1">
                  <c:v>5167</c:v>
                </c:pt>
                <c:pt idx="2">
                  <c:v>4861</c:v>
                </c:pt>
                <c:pt idx="3">
                  <c:v>5246</c:v>
                </c:pt>
                <c:pt idx="4">
                  <c:v>4776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AA-4E6D-AD3F-19D3932C9A1A}"/>
            </c:ext>
          </c:extLst>
        </c:ser>
        <c:ser>
          <c:idx val="1"/>
          <c:order val="1"/>
          <c:tx>
            <c:strRef>
              <c:f>นอกแยกสิทธิ!$A$3</c:f>
              <c:strCache>
                <c:ptCount val="1"/>
                <c:pt idx="0">
                  <c:v>จำนวนครั้งของผู้ป่วยนอกประกันสังคม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นอกแยกสิทธิ!$B$1:$F$1</c:f>
              <c:strCache>
                <c:ptCount val="5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  <c:pt idx="4">
                  <c:v>กพ 66</c:v>
                </c:pt>
              </c:strCache>
            </c:strRef>
          </c:cat>
          <c:val>
            <c:numRef>
              <c:f>นอกแยกสิทธิ!$B$3:$F$3</c:f>
              <c:numCache>
                <c:formatCode>_-* #,##0_-;\-* #,##0_-;_-* "-"??_-;_-@_-</c:formatCode>
                <c:ptCount val="5"/>
                <c:pt idx="0">
                  <c:v>422</c:v>
                </c:pt>
                <c:pt idx="1">
                  <c:v>526</c:v>
                </c:pt>
                <c:pt idx="2" formatCode="General">
                  <c:v>445</c:v>
                </c:pt>
                <c:pt idx="3" formatCode="General">
                  <c:v>476</c:v>
                </c:pt>
                <c:pt idx="4" formatCode="General">
                  <c:v>392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AA-4E6D-AD3F-19D3932C9A1A}"/>
            </c:ext>
          </c:extLst>
        </c:ser>
        <c:ser>
          <c:idx val="2"/>
          <c:order val="2"/>
          <c:tx>
            <c:strRef>
              <c:f>นอกแยกสิทธิ!$A$4</c:f>
              <c:strCache>
                <c:ptCount val="1"/>
                <c:pt idx="0">
                  <c:v>จำนวนครั้งของผู้ป่วยนอกข้าราชการ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นอกแยกสิทธิ!$B$1:$F$1</c:f>
              <c:strCache>
                <c:ptCount val="5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  <c:pt idx="4">
                  <c:v>กพ 66</c:v>
                </c:pt>
              </c:strCache>
            </c:strRef>
          </c:cat>
          <c:val>
            <c:numRef>
              <c:f>นอกแยกสิทธิ!$B$4:$F$4</c:f>
              <c:numCache>
                <c:formatCode>_-* #,##0_-;\-* #,##0_-;_-* "-"??_-;_-@_-</c:formatCode>
                <c:ptCount val="5"/>
                <c:pt idx="0">
                  <c:v>1418</c:v>
                </c:pt>
                <c:pt idx="1">
                  <c:v>1717</c:v>
                </c:pt>
                <c:pt idx="2">
                  <c:v>1365</c:v>
                </c:pt>
                <c:pt idx="3">
                  <c:v>1528</c:v>
                </c:pt>
                <c:pt idx="4">
                  <c:v>1331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AA-4E6D-AD3F-19D3932C9A1A}"/>
            </c:ext>
          </c:extLst>
        </c:ser>
        <c:ser>
          <c:idx val="3"/>
          <c:order val="3"/>
          <c:tx>
            <c:strRef>
              <c:f>นอกแยกสิทธิ!$A$5</c:f>
              <c:strCache>
                <c:ptCount val="1"/>
                <c:pt idx="0">
                  <c:v>จำนวนครั้งของผู้ป่วยนอก อปท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นอกแยกสิทธิ!$B$1:$F$1</c:f>
              <c:strCache>
                <c:ptCount val="5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  <c:pt idx="4">
                  <c:v>กพ 66</c:v>
                </c:pt>
              </c:strCache>
            </c:strRef>
          </c:cat>
          <c:val>
            <c:numRef>
              <c:f>นอกแยกสิทธิ!$B$5:$F$5</c:f>
              <c:numCache>
                <c:formatCode>General</c:formatCode>
                <c:ptCount val="5"/>
                <c:pt idx="0">
                  <c:v>275</c:v>
                </c:pt>
                <c:pt idx="1">
                  <c:v>256</c:v>
                </c:pt>
                <c:pt idx="2">
                  <c:v>201</c:v>
                </c:pt>
                <c:pt idx="3">
                  <c:v>252</c:v>
                </c:pt>
                <c:pt idx="4">
                  <c:v>250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EAA-4E6D-AD3F-19D3932C9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262464"/>
        <c:axId val="103272832"/>
      </c:lineChart>
      <c:catAx>
        <c:axId val="10326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3272832"/>
        <c:crosses val="autoZero"/>
        <c:auto val="1"/>
        <c:lblAlgn val="ctr"/>
        <c:lblOffset val="100"/>
        <c:noMultiLvlLbl val="0"/>
      </c:catAx>
      <c:valAx>
        <c:axId val="10327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32624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ผป.ใน!$A$2</c:f>
              <c:strCache>
                <c:ptCount val="1"/>
                <c:pt idx="0">
                  <c:v>จำนวนผู้ป่วยในทั้งหมด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ผป.ใน!$B$1:$F$1</c:f>
              <c:strCache>
                <c:ptCount val="5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  <c:pt idx="4">
                  <c:v>กพ 66</c:v>
                </c:pt>
              </c:strCache>
            </c:strRef>
          </c:cat>
          <c:val>
            <c:numRef>
              <c:f>ผป.ใน!$B$2:$F$2</c:f>
              <c:numCache>
                <c:formatCode>General</c:formatCode>
                <c:ptCount val="5"/>
                <c:pt idx="0">
                  <c:v>222</c:v>
                </c:pt>
                <c:pt idx="1">
                  <c:v>250</c:v>
                </c:pt>
                <c:pt idx="2">
                  <c:v>255</c:v>
                </c:pt>
                <c:pt idx="3">
                  <c:v>291</c:v>
                </c:pt>
                <c:pt idx="4">
                  <c:v>266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CD-479D-8DBD-A85CDFE58D6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2871808"/>
        <c:axId val="102873728"/>
      </c:lineChart>
      <c:catAx>
        <c:axId val="10287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th-TH"/>
          </a:p>
        </c:txPr>
        <c:crossAx val="102873728"/>
        <c:crosses val="autoZero"/>
        <c:auto val="1"/>
        <c:lblAlgn val="ctr"/>
        <c:lblOffset val="100"/>
        <c:noMultiLvlLbl val="0"/>
      </c:catAx>
      <c:valAx>
        <c:axId val="1028737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th-TH"/>
          </a:p>
        </c:txPr>
        <c:crossAx val="10287180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4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ในแยกสิทธิ!$A$2</c:f>
              <c:strCache>
                <c:ptCount val="1"/>
                <c:pt idx="0">
                  <c:v>จำนวนผู้ป่วยใน UC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ในแยกสิทธิ!$B$1:$F$1</c:f>
              <c:strCache>
                <c:ptCount val="5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มค.66</c:v>
                </c:pt>
                <c:pt idx="4">
                  <c:v>กพ.66</c:v>
                </c:pt>
              </c:strCache>
            </c:strRef>
          </c:cat>
          <c:val>
            <c:numRef>
              <c:f>ในแยกสิทธิ!$B$2:$F$2</c:f>
              <c:numCache>
                <c:formatCode>General</c:formatCode>
                <c:ptCount val="5"/>
                <c:pt idx="0">
                  <c:v>175</c:v>
                </c:pt>
                <c:pt idx="1">
                  <c:v>203</c:v>
                </c:pt>
                <c:pt idx="2">
                  <c:v>209</c:v>
                </c:pt>
                <c:pt idx="3">
                  <c:v>234</c:v>
                </c:pt>
                <c:pt idx="4">
                  <c:v>211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B6-4661-82D8-39BD7E09FE34}"/>
            </c:ext>
          </c:extLst>
        </c:ser>
        <c:ser>
          <c:idx val="1"/>
          <c:order val="1"/>
          <c:tx>
            <c:strRef>
              <c:f>ในแยกสิทธิ!$A$3</c:f>
              <c:strCache>
                <c:ptCount val="1"/>
                <c:pt idx="0">
                  <c:v>จำนวนผู้ป่วยในประกันสังคม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ในแยกสิทธิ!$B$1:$F$1</c:f>
              <c:strCache>
                <c:ptCount val="5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มค.66</c:v>
                </c:pt>
                <c:pt idx="4">
                  <c:v>กพ.66</c:v>
                </c:pt>
              </c:strCache>
            </c:strRef>
          </c:cat>
          <c:val>
            <c:numRef>
              <c:f>ในแยกสิทธิ!$B$3:$F$3</c:f>
              <c:numCache>
                <c:formatCode>General</c:formatCode>
                <c:ptCount val="5"/>
                <c:pt idx="0">
                  <c:v>12</c:v>
                </c:pt>
                <c:pt idx="1">
                  <c:v>10</c:v>
                </c:pt>
                <c:pt idx="2">
                  <c:v>10</c:v>
                </c:pt>
                <c:pt idx="3">
                  <c:v>7</c:v>
                </c:pt>
                <c:pt idx="4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B6-4661-82D8-39BD7E09FE34}"/>
            </c:ext>
          </c:extLst>
        </c:ser>
        <c:ser>
          <c:idx val="2"/>
          <c:order val="2"/>
          <c:tx>
            <c:strRef>
              <c:f>ในแยกสิทธิ!$A$4</c:f>
              <c:strCache>
                <c:ptCount val="1"/>
                <c:pt idx="0">
                  <c:v>จำนวนผู้ป่วยในข้าราชการ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ในแยกสิทธิ!$B$1:$F$1</c:f>
              <c:strCache>
                <c:ptCount val="5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มค.66</c:v>
                </c:pt>
                <c:pt idx="4">
                  <c:v>กพ.66</c:v>
                </c:pt>
              </c:strCache>
            </c:strRef>
          </c:cat>
          <c:val>
            <c:numRef>
              <c:f>ในแยกสิทธิ!$B$4:$F$4</c:f>
              <c:numCache>
                <c:formatCode>General</c:formatCode>
                <c:ptCount val="5"/>
                <c:pt idx="0">
                  <c:v>24</c:v>
                </c:pt>
                <c:pt idx="1">
                  <c:v>23</c:v>
                </c:pt>
                <c:pt idx="2">
                  <c:v>20</c:v>
                </c:pt>
                <c:pt idx="3">
                  <c:v>37</c:v>
                </c:pt>
                <c:pt idx="4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B6-4661-82D8-39BD7E09FE34}"/>
            </c:ext>
          </c:extLst>
        </c:ser>
        <c:ser>
          <c:idx val="3"/>
          <c:order val="3"/>
          <c:tx>
            <c:strRef>
              <c:f>ในแยกสิทธิ!$A$5</c:f>
              <c:strCache>
                <c:ptCount val="1"/>
                <c:pt idx="0">
                  <c:v>จำนวนผู้ป่วยใน อปท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ในแยกสิทธิ!$B$1:$F$1</c:f>
              <c:strCache>
                <c:ptCount val="5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มค.66</c:v>
                </c:pt>
                <c:pt idx="4">
                  <c:v>กพ.66</c:v>
                </c:pt>
              </c:strCache>
            </c:strRef>
          </c:cat>
          <c:val>
            <c:numRef>
              <c:f>ในแยกสิทธิ!$B$5:$F$5</c:f>
              <c:numCache>
                <c:formatCode>General</c:formatCode>
                <c:ptCount val="5"/>
                <c:pt idx="0">
                  <c:v>6</c:v>
                </c:pt>
                <c:pt idx="1">
                  <c:v>8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2B6-4661-82D8-39BD7E09FE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696832"/>
        <c:axId val="102711296"/>
      </c:lineChart>
      <c:catAx>
        <c:axId val="10269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711296"/>
        <c:crosses val="autoZero"/>
        <c:auto val="1"/>
        <c:lblAlgn val="ctr"/>
        <c:lblOffset val="100"/>
        <c:noMultiLvlLbl val="0"/>
      </c:catAx>
      <c:valAx>
        <c:axId val="102711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6968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นอก!$B$1</c:f>
              <c:strCache>
                <c:ptCount val="1"/>
                <c:pt idx="0">
                  <c:v> จำนวน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นอก!$A$2:$A$11</c:f>
              <c:strCache>
                <c:ptCount val="10"/>
                <c:pt idx="0">
                  <c:v>Hypertension</c:v>
                </c:pt>
                <c:pt idx="1">
                  <c:v>ลมปลายปัตคาดสัญญาณ 3 หลัง</c:v>
                </c:pt>
                <c:pt idx="2">
                  <c:v>Diabetes Millitus</c:v>
                </c:pt>
                <c:pt idx="3">
                  <c:v>Acute nasopharyngitis (commom cold)</c:v>
                </c:pt>
                <c:pt idx="4">
                  <c:v>Muscle strain</c:v>
                </c:pt>
                <c:pt idx="5">
                  <c:v>Necrosis of pulp</c:v>
                </c:pt>
                <c:pt idx="6">
                  <c:v>Dyspepsia</c:v>
                </c:pt>
                <c:pt idx="7">
                  <c:v>Dizziness and giddiness</c:v>
                </c:pt>
                <c:pt idx="8">
                  <c:v>Caries of dentine</c:v>
                </c:pt>
                <c:pt idx="9">
                  <c:v>caries limited to enamel</c:v>
                </c:pt>
              </c:strCache>
            </c:strRef>
          </c:cat>
          <c:val>
            <c:numRef>
              <c:f>นอก!$B$2:$B$11</c:f>
              <c:numCache>
                <c:formatCode>#,##0_);\(#,##0\)</c:formatCode>
                <c:ptCount val="10"/>
                <c:pt idx="0" formatCode="_(* #,##0_);_(* \(#,##0\);_(* &quot;-&quot;??_);_(@_)">
                  <c:v>2586</c:v>
                </c:pt>
                <c:pt idx="1">
                  <c:v>1922</c:v>
                </c:pt>
                <c:pt idx="2">
                  <c:v>1579</c:v>
                </c:pt>
                <c:pt idx="3" formatCode="_(* #,##0_);_(* \(#,##0\);_(* &quot;-&quot;??_);_(@_)">
                  <c:v>825</c:v>
                </c:pt>
                <c:pt idx="4" formatCode="_(* #,##0_);_(* \(#,##0\);_(* &quot;-&quot;??_);_(@_)">
                  <c:v>709</c:v>
                </c:pt>
                <c:pt idx="5" formatCode="_(* #,##0_);_(* \(#,##0\);_(* &quot;-&quot;??_);_(@_)">
                  <c:v>606</c:v>
                </c:pt>
                <c:pt idx="6">
                  <c:v>578</c:v>
                </c:pt>
                <c:pt idx="7">
                  <c:v>529</c:v>
                </c:pt>
                <c:pt idx="8">
                  <c:v>489</c:v>
                </c:pt>
                <c:pt idx="9">
                  <c:v>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F0-4432-A673-70B8E07AC5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451584"/>
        <c:axId val="30453120"/>
        <c:axId val="0"/>
      </c:bar3DChart>
      <c:catAx>
        <c:axId val="304515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0453120"/>
        <c:crosses val="autoZero"/>
        <c:auto val="1"/>
        <c:lblAlgn val="ctr"/>
        <c:lblOffset val="100"/>
        <c:noMultiLvlLbl val="0"/>
      </c:catAx>
      <c:valAx>
        <c:axId val="30453120"/>
        <c:scaling>
          <c:orientation val="minMax"/>
        </c:scaling>
        <c:delete val="0"/>
        <c:axPos val="b"/>
        <c:majorGridlines/>
        <c:numFmt formatCode="_(* #,##0_);_(* \(#,##0\);_(* &quot;-&quot;??_);_(@_)" sourceLinked="1"/>
        <c:majorTickMark val="out"/>
        <c:minorTickMark val="none"/>
        <c:tickLblPos val="nextTo"/>
        <c:crossAx val="30451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ใน!$A$2:$A$11</c:f>
              <c:strCache>
                <c:ptCount val="10"/>
                <c:pt idx="0">
                  <c:v>Gastroenteritis</c:v>
                </c:pt>
                <c:pt idx="1">
                  <c:v>COPD with AE</c:v>
                </c:pt>
                <c:pt idx="2">
                  <c:v>Asthma, unspecifide</c:v>
                </c:pt>
                <c:pt idx="3">
                  <c:v>Acute nasopharyngitis (common cold)</c:v>
                </c:pt>
                <c:pt idx="4">
                  <c:v>Pneumonia, unspecified</c:v>
                </c:pt>
                <c:pt idx="5">
                  <c:v>Acute bronchitis,unspecifide</c:v>
                </c:pt>
                <c:pt idx="6">
                  <c:v>Diabetes millitus</c:v>
                </c:pt>
                <c:pt idx="7">
                  <c:v>Congestive heartfailure</c:v>
                </c:pt>
                <c:pt idx="8">
                  <c:v>Acute pharhyngitis</c:v>
                </c:pt>
                <c:pt idx="9">
                  <c:v>Influenza with other respiratory manifestations</c:v>
                </c:pt>
              </c:strCache>
            </c:strRef>
          </c:cat>
          <c:val>
            <c:numRef>
              <c:f>ใน!$B$2:$B$11</c:f>
              <c:numCache>
                <c:formatCode>#,##0_);\(#,##0\)</c:formatCode>
                <c:ptCount val="10"/>
                <c:pt idx="0">
                  <c:v>123</c:v>
                </c:pt>
                <c:pt idx="1">
                  <c:v>106</c:v>
                </c:pt>
                <c:pt idx="2">
                  <c:v>84</c:v>
                </c:pt>
                <c:pt idx="3">
                  <c:v>42</c:v>
                </c:pt>
                <c:pt idx="4">
                  <c:v>37</c:v>
                </c:pt>
                <c:pt idx="5">
                  <c:v>35</c:v>
                </c:pt>
                <c:pt idx="6">
                  <c:v>34</c:v>
                </c:pt>
                <c:pt idx="7">
                  <c:v>32</c:v>
                </c:pt>
                <c:pt idx="8">
                  <c:v>25</c:v>
                </c:pt>
                <c:pt idx="9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00-4E53-9C07-954A97DF4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5263488"/>
        <c:axId val="85265408"/>
        <c:axId val="0"/>
      </c:bar3DChart>
      <c:catAx>
        <c:axId val="852634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85265408"/>
        <c:crosses val="autoZero"/>
        <c:auto val="1"/>
        <c:lblAlgn val="ctr"/>
        <c:lblOffset val="100"/>
        <c:noMultiLvlLbl val="0"/>
      </c:catAx>
      <c:valAx>
        <c:axId val="85265408"/>
        <c:scaling>
          <c:orientation val="minMax"/>
        </c:scaling>
        <c:delete val="0"/>
        <c:axPos val="b"/>
        <c:majorGridlines/>
        <c:numFmt formatCode="#,##0_);\(#,##0\)" sourceLinked="1"/>
        <c:majorTickMark val="out"/>
        <c:minorTickMark val="none"/>
        <c:tickLblPos val="nextTo"/>
        <c:crossAx val="85263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อัตราครองเตียง!$A$6</c:f>
              <c:strCache>
                <c:ptCount val="1"/>
                <c:pt idx="0">
                  <c:v>อัตราครองเตียง</c:v>
                </c:pt>
              </c:strCache>
            </c:strRef>
          </c:tx>
          <c:spPr>
            <a:ln w="25400" cap="flat" cmpd="sng" algn="ctr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lt1"/>
              </a:solidFill>
              <a:ln w="25400" cap="flat" cmpd="sng" algn="ctr">
                <a:solidFill>
                  <a:schemeClr val="accent5"/>
                </a:solidFill>
                <a:prstDash val="solid"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อัตราครองเตียง!$B$5:$F$5</c:f>
              <c:strCache>
                <c:ptCount val="5"/>
                <c:pt idx="0">
                  <c:v>ปึ 62</c:v>
                </c:pt>
                <c:pt idx="1">
                  <c:v>ปี 63</c:v>
                </c:pt>
                <c:pt idx="2">
                  <c:v>ปี 64</c:v>
                </c:pt>
                <c:pt idx="3">
                  <c:v>ปี 65</c:v>
                </c:pt>
                <c:pt idx="4">
                  <c:v>ปี 66</c:v>
                </c:pt>
              </c:strCache>
            </c:strRef>
          </c:cat>
          <c:val>
            <c:numRef>
              <c:f>อัตราครองเตียง!$B$6:$F$6</c:f>
              <c:numCache>
                <c:formatCode>General</c:formatCode>
                <c:ptCount val="5"/>
                <c:pt idx="0">
                  <c:v>62.05</c:v>
                </c:pt>
                <c:pt idx="1">
                  <c:v>83.08</c:v>
                </c:pt>
                <c:pt idx="2">
                  <c:v>68.260000000000005</c:v>
                </c:pt>
                <c:pt idx="3">
                  <c:v>107.45</c:v>
                </c:pt>
                <c:pt idx="4">
                  <c:v>72.41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58-4FB4-8C26-6737BE622A21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2529280"/>
        <c:axId val="102556800"/>
      </c:lineChart>
      <c:catAx>
        <c:axId val="10252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556800"/>
        <c:crosses val="autoZero"/>
        <c:auto val="1"/>
        <c:lblAlgn val="ctr"/>
        <c:lblOffset val="100"/>
        <c:noMultiLvlLbl val="0"/>
      </c:catAx>
      <c:valAx>
        <c:axId val="10255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52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อัตราครองเตียง!$A$2</c:f>
              <c:strCache>
                <c:ptCount val="1"/>
                <c:pt idx="0">
                  <c:v>อัตราครองเตียง</c:v>
                </c:pt>
              </c:strCache>
            </c:strRef>
          </c:tx>
          <c:spPr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อัตราครองเตียง!$B$1:$F$1</c:f>
              <c:strCache>
                <c:ptCount val="5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มค.66</c:v>
                </c:pt>
                <c:pt idx="4">
                  <c:v>กพ.66</c:v>
                </c:pt>
              </c:strCache>
            </c:strRef>
          </c:cat>
          <c:val>
            <c:numRef>
              <c:f>อัตราครองเตียง!$B$2:$F$2</c:f>
              <c:numCache>
                <c:formatCode>0.00</c:formatCode>
                <c:ptCount val="5"/>
                <c:pt idx="0">
                  <c:v>55.05</c:v>
                </c:pt>
                <c:pt idx="1">
                  <c:v>73.11</c:v>
                </c:pt>
                <c:pt idx="2">
                  <c:v>68.92</c:v>
                </c:pt>
                <c:pt idx="3">
                  <c:v>84.62</c:v>
                </c:pt>
                <c:pt idx="4">
                  <c:v>81.19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FE-4089-94C7-75E06ECEE09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2572416"/>
        <c:axId val="102573952"/>
      </c:lineChart>
      <c:catAx>
        <c:axId val="102572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2573952"/>
        <c:crosses val="autoZero"/>
        <c:auto val="1"/>
        <c:lblAlgn val="ctr"/>
        <c:lblOffset val="100"/>
        <c:noMultiLvlLbl val="0"/>
      </c:catAx>
      <c:valAx>
        <c:axId val="10257395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0257241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4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15026246719159"/>
          <c:y val="5.0925925925925923E-2"/>
          <c:w val="0.81140529308836395"/>
          <c:h val="0.84223024205307673"/>
        </c:manualLayout>
      </c:layout>
      <c:lineChart>
        <c:grouping val="standard"/>
        <c:varyColors val="0"/>
        <c:ser>
          <c:idx val="0"/>
          <c:order val="0"/>
          <c:tx>
            <c:strRef>
              <c:f>'sum  Adj Rw'!$A$8</c:f>
              <c:strCache>
                <c:ptCount val="1"/>
                <c:pt idx="0">
                  <c:v>จำนวน SumAdjRW ทั้งหมด</c:v>
                </c:pt>
              </c:strCache>
            </c:strRef>
          </c:tx>
          <c:spPr>
            <a:ln w="25400" cap="flat" cmpd="sng" algn="ctr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lt1"/>
              </a:solidFill>
              <a:ln w="25400" cap="flat" cmpd="sng" algn="ctr">
                <a:solidFill>
                  <a:schemeClr val="accent5"/>
                </a:solidFill>
                <a:prstDash val="solid"/>
              </a:ln>
              <a:effectLst/>
            </c:spPr>
          </c:marke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  Adj Rw'!$B$7:$F$7</c:f>
              <c:strCache>
                <c:ptCount val="5"/>
                <c:pt idx="0">
                  <c:v>ปีงบฯ 62</c:v>
                </c:pt>
                <c:pt idx="1">
                  <c:v>ปีงบฯ 63</c:v>
                </c:pt>
                <c:pt idx="2">
                  <c:v>ปีงบฯ 64</c:v>
                </c:pt>
                <c:pt idx="3">
                  <c:v>ปีงบฯ 65</c:v>
                </c:pt>
                <c:pt idx="4">
                  <c:v>ปีงบฯ 66</c:v>
                </c:pt>
              </c:strCache>
            </c:strRef>
          </c:cat>
          <c:val>
            <c:numRef>
              <c:f>'sum  Adj Rw'!$B$8:$F$8</c:f>
              <c:numCache>
                <c:formatCode>0.0000</c:formatCode>
                <c:ptCount val="5"/>
                <c:pt idx="0">
                  <c:v>1446</c:v>
                </c:pt>
                <c:pt idx="1">
                  <c:v>1919.15</c:v>
                </c:pt>
                <c:pt idx="2">
                  <c:v>1240.1199999999999</c:v>
                </c:pt>
                <c:pt idx="3">
                  <c:v>1527.13</c:v>
                </c:pt>
                <c:pt idx="4">
                  <c:v>667.32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E8-4263-8E13-70C23F906E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654720"/>
        <c:axId val="102656256"/>
      </c:lineChart>
      <c:catAx>
        <c:axId val="10265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656256"/>
        <c:crosses val="autoZero"/>
        <c:auto val="1"/>
        <c:lblAlgn val="ctr"/>
        <c:lblOffset val="100"/>
        <c:noMultiLvlLbl val="0"/>
      </c:catAx>
      <c:valAx>
        <c:axId val="10265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65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8DDC3B-61AE-4F01-BAD7-F7D84F9BEAF5}" type="doc">
      <dgm:prSet loTypeId="urn:microsoft.com/office/officeart/2005/8/layout/chevron2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BD08124A-D5B5-4C21-A316-3A1A81C68D56}">
      <dgm:prSet phldrT="[ข้อความ]" custT="1"/>
      <dgm:spPr/>
      <dgm:t>
        <a:bodyPr/>
        <a:lstStyle/>
        <a:p>
          <a:r>
            <a:rPr lang="th-TH" sz="4400" b="1" dirty="0">
              <a:cs typeface="+mj-cs"/>
            </a:rPr>
            <a:t>1</a:t>
          </a:r>
        </a:p>
      </dgm:t>
    </dgm:pt>
    <dgm:pt modelId="{41736EB8-FB91-404A-BE95-ADF20C0EA922}" type="parTrans" cxnId="{1318067C-B874-4E33-8BBE-28846A55A6F4}">
      <dgm:prSet/>
      <dgm:spPr/>
      <dgm:t>
        <a:bodyPr/>
        <a:lstStyle/>
        <a:p>
          <a:endParaRPr lang="th-TH"/>
        </a:p>
      </dgm:t>
    </dgm:pt>
    <dgm:pt modelId="{F488FBD7-892F-431B-809B-6A9997B4EC25}" type="sibTrans" cxnId="{1318067C-B874-4E33-8BBE-28846A55A6F4}">
      <dgm:prSet/>
      <dgm:spPr/>
      <dgm:t>
        <a:bodyPr/>
        <a:lstStyle/>
        <a:p>
          <a:endParaRPr lang="th-TH"/>
        </a:p>
      </dgm:t>
    </dgm:pt>
    <dgm:pt modelId="{46572EA2-8EC1-4B76-A213-3EBD1939EFE1}">
      <dgm:prSet phldrT="[ข้อความ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th-TH" sz="3600" b="0" dirty="0">
              <a:cs typeface="+mj-cs"/>
            </a:rPr>
            <a:t>ข้อมูลบริการด้านสุขภาพ</a:t>
          </a:r>
        </a:p>
      </dgm:t>
    </dgm:pt>
    <dgm:pt modelId="{A358D98E-44EB-4844-8875-5CE71E82939A}" type="parTrans" cxnId="{98B34AF8-251D-404D-AB33-715F17704FA1}">
      <dgm:prSet/>
      <dgm:spPr/>
      <dgm:t>
        <a:bodyPr/>
        <a:lstStyle/>
        <a:p>
          <a:endParaRPr lang="th-TH"/>
        </a:p>
      </dgm:t>
    </dgm:pt>
    <dgm:pt modelId="{1EED84B5-0BE8-4855-99F8-18C91E938988}" type="sibTrans" cxnId="{98B34AF8-251D-404D-AB33-715F17704FA1}">
      <dgm:prSet/>
      <dgm:spPr/>
      <dgm:t>
        <a:bodyPr/>
        <a:lstStyle/>
        <a:p>
          <a:endParaRPr lang="th-TH"/>
        </a:p>
      </dgm:t>
    </dgm:pt>
    <dgm:pt modelId="{AB3EF1DC-881B-423E-B73D-6E2483CAF4BD}">
      <dgm:prSet phldrT="[ข้อความ]" custT="1"/>
      <dgm:spPr/>
      <dgm:t>
        <a:bodyPr/>
        <a:lstStyle/>
        <a:p>
          <a:r>
            <a:rPr lang="th-TH" sz="4800" b="1" dirty="0">
              <a:cs typeface="+mj-cs"/>
            </a:rPr>
            <a:t>2</a:t>
          </a:r>
        </a:p>
      </dgm:t>
    </dgm:pt>
    <dgm:pt modelId="{08D986BE-74F1-4D25-938C-C2558CF58E19}" type="parTrans" cxnId="{F107197A-C60D-4CFB-BB04-A046F144F5C2}">
      <dgm:prSet/>
      <dgm:spPr/>
      <dgm:t>
        <a:bodyPr/>
        <a:lstStyle/>
        <a:p>
          <a:endParaRPr lang="th-TH"/>
        </a:p>
      </dgm:t>
    </dgm:pt>
    <dgm:pt modelId="{43AFE5F6-AE62-43A4-A8B9-DD90C0A5D8AB}" type="sibTrans" cxnId="{F107197A-C60D-4CFB-BB04-A046F144F5C2}">
      <dgm:prSet/>
      <dgm:spPr/>
      <dgm:t>
        <a:bodyPr/>
        <a:lstStyle/>
        <a:p>
          <a:endParaRPr lang="th-TH"/>
        </a:p>
      </dgm:t>
    </dgm:pt>
    <dgm:pt modelId="{E9605CC0-CA9E-401F-B831-BDE0809A7116}">
      <dgm:prSet phldrT="[ข้อความ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th-TH" sz="3600" dirty="0">
              <a:cs typeface="+mj-cs"/>
            </a:rPr>
            <a:t>ข้อมูลสถานะสุขภาพ</a:t>
          </a:r>
        </a:p>
      </dgm:t>
    </dgm:pt>
    <dgm:pt modelId="{8655F296-2E5B-46C9-88B4-EECCF94AFF3E}" type="parTrans" cxnId="{476CF896-6C7E-4CB9-A71A-378FB04B1B5D}">
      <dgm:prSet/>
      <dgm:spPr/>
      <dgm:t>
        <a:bodyPr/>
        <a:lstStyle/>
        <a:p>
          <a:endParaRPr lang="th-TH"/>
        </a:p>
      </dgm:t>
    </dgm:pt>
    <dgm:pt modelId="{7CF89C02-3E2D-4759-A85B-000CC3FBAFA0}" type="sibTrans" cxnId="{476CF896-6C7E-4CB9-A71A-378FB04B1B5D}">
      <dgm:prSet/>
      <dgm:spPr/>
      <dgm:t>
        <a:bodyPr/>
        <a:lstStyle/>
        <a:p>
          <a:endParaRPr lang="th-TH"/>
        </a:p>
      </dgm:t>
    </dgm:pt>
    <dgm:pt modelId="{19815A12-FD08-4C12-B05E-1BDD1D5DED9E}">
      <dgm:prSet phldrT="[ข้อความ]" custT="1"/>
      <dgm:spPr/>
      <dgm:t>
        <a:bodyPr/>
        <a:lstStyle/>
        <a:p>
          <a:r>
            <a:rPr lang="th-TH" sz="4800" b="1" dirty="0">
              <a:cs typeface="+mj-cs"/>
            </a:rPr>
            <a:t>3</a:t>
          </a:r>
        </a:p>
      </dgm:t>
    </dgm:pt>
    <dgm:pt modelId="{1A1B1EE5-0E05-4C07-9FF0-88E3CFE8AFCC}" type="parTrans" cxnId="{CC3D4463-54AE-4F62-8747-F3207C9D4F0C}">
      <dgm:prSet/>
      <dgm:spPr/>
      <dgm:t>
        <a:bodyPr/>
        <a:lstStyle/>
        <a:p>
          <a:endParaRPr lang="th-TH"/>
        </a:p>
      </dgm:t>
    </dgm:pt>
    <dgm:pt modelId="{FE51C626-FC13-42B2-A4BD-E761E0125A6D}" type="sibTrans" cxnId="{CC3D4463-54AE-4F62-8747-F3207C9D4F0C}">
      <dgm:prSet/>
      <dgm:spPr/>
      <dgm:t>
        <a:bodyPr/>
        <a:lstStyle/>
        <a:p>
          <a:endParaRPr lang="th-TH"/>
        </a:p>
      </dgm:t>
    </dgm:pt>
    <dgm:pt modelId="{BA0C4CE3-AA99-4260-A854-122787EA1C00}">
      <dgm:prSet phldrT="[ข้อความ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th-TH" sz="3200" dirty="0">
              <a:cs typeface="+mj-cs"/>
            </a:rPr>
            <a:t>ข้อมูลด้านการเงิน</a:t>
          </a:r>
        </a:p>
      </dgm:t>
    </dgm:pt>
    <dgm:pt modelId="{8B92727D-1B95-4C16-B7FB-5C18A0A61C43}" type="parTrans" cxnId="{6E887FAD-8576-4150-A110-1D01EAFA5DA0}">
      <dgm:prSet/>
      <dgm:spPr/>
      <dgm:t>
        <a:bodyPr/>
        <a:lstStyle/>
        <a:p>
          <a:endParaRPr lang="th-TH"/>
        </a:p>
      </dgm:t>
    </dgm:pt>
    <dgm:pt modelId="{0A3EDEA7-EA20-4401-8DDE-A1809A38B95E}" type="sibTrans" cxnId="{6E887FAD-8576-4150-A110-1D01EAFA5DA0}">
      <dgm:prSet/>
      <dgm:spPr/>
      <dgm:t>
        <a:bodyPr/>
        <a:lstStyle/>
        <a:p>
          <a:endParaRPr lang="th-TH"/>
        </a:p>
      </dgm:t>
    </dgm:pt>
    <dgm:pt modelId="{0A344FD2-E276-468D-8BD4-8EBD7BC369D9}" type="pres">
      <dgm:prSet presAssocID="{608DDC3B-61AE-4F01-BAD7-F7D84F9BEAF5}" presName="linearFlow" presStyleCnt="0">
        <dgm:presLayoutVars>
          <dgm:dir/>
          <dgm:animLvl val="lvl"/>
          <dgm:resizeHandles val="exact"/>
        </dgm:presLayoutVars>
      </dgm:prSet>
      <dgm:spPr/>
    </dgm:pt>
    <dgm:pt modelId="{C6B6126B-293B-478D-BC7F-DAF18422CB94}" type="pres">
      <dgm:prSet presAssocID="{BD08124A-D5B5-4C21-A316-3A1A81C68D56}" presName="composite" presStyleCnt="0"/>
      <dgm:spPr/>
    </dgm:pt>
    <dgm:pt modelId="{33DC0CA1-A1D5-4757-A1B4-EC9B95C2B670}" type="pres">
      <dgm:prSet presAssocID="{BD08124A-D5B5-4C21-A316-3A1A81C68D5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D337A73-4F62-4875-B522-2596E550AE63}" type="pres">
      <dgm:prSet presAssocID="{BD08124A-D5B5-4C21-A316-3A1A81C68D56}" presName="descendantText" presStyleLbl="alignAcc1" presStyleIdx="0" presStyleCnt="3">
        <dgm:presLayoutVars>
          <dgm:bulletEnabled val="1"/>
        </dgm:presLayoutVars>
      </dgm:prSet>
      <dgm:spPr/>
    </dgm:pt>
    <dgm:pt modelId="{A51CB0E0-A1CD-4455-B7C5-A5E536D324B8}" type="pres">
      <dgm:prSet presAssocID="{F488FBD7-892F-431B-809B-6A9997B4EC25}" presName="sp" presStyleCnt="0"/>
      <dgm:spPr/>
    </dgm:pt>
    <dgm:pt modelId="{53791433-D6B9-4A0B-BABB-0AF3BD3631FA}" type="pres">
      <dgm:prSet presAssocID="{AB3EF1DC-881B-423E-B73D-6E2483CAF4BD}" presName="composite" presStyleCnt="0"/>
      <dgm:spPr/>
    </dgm:pt>
    <dgm:pt modelId="{56C68FC9-FFE2-45C0-8639-3FF2C2204CA2}" type="pres">
      <dgm:prSet presAssocID="{AB3EF1DC-881B-423E-B73D-6E2483CAF4B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F8904B4-32C1-4714-BED9-893CF768A076}" type="pres">
      <dgm:prSet presAssocID="{AB3EF1DC-881B-423E-B73D-6E2483CAF4BD}" presName="descendantText" presStyleLbl="alignAcc1" presStyleIdx="1" presStyleCnt="3">
        <dgm:presLayoutVars>
          <dgm:bulletEnabled val="1"/>
        </dgm:presLayoutVars>
      </dgm:prSet>
      <dgm:spPr/>
    </dgm:pt>
    <dgm:pt modelId="{C3C43FBA-BC9F-440B-8FE4-1266751D5181}" type="pres">
      <dgm:prSet presAssocID="{43AFE5F6-AE62-43A4-A8B9-DD90C0A5D8AB}" presName="sp" presStyleCnt="0"/>
      <dgm:spPr/>
    </dgm:pt>
    <dgm:pt modelId="{481979E8-A088-43F2-A21E-DCCFC12285BD}" type="pres">
      <dgm:prSet presAssocID="{19815A12-FD08-4C12-B05E-1BDD1D5DED9E}" presName="composite" presStyleCnt="0"/>
      <dgm:spPr/>
    </dgm:pt>
    <dgm:pt modelId="{7C78FC9C-C2D6-4A11-89A5-DAB221102AA3}" type="pres">
      <dgm:prSet presAssocID="{19815A12-FD08-4C12-B05E-1BDD1D5DED9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A03FEA9-3F67-435F-A3E4-3E090818E2CB}" type="pres">
      <dgm:prSet presAssocID="{19815A12-FD08-4C12-B05E-1BDD1D5DED9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10428100-A9C5-40F3-AE97-7182B8FC43E2}" type="presOf" srcId="{19815A12-FD08-4C12-B05E-1BDD1D5DED9E}" destId="{7C78FC9C-C2D6-4A11-89A5-DAB221102AA3}" srcOrd="0" destOrd="0" presId="urn:microsoft.com/office/officeart/2005/8/layout/chevron2"/>
    <dgm:cxn modelId="{A3768733-4D10-4D7D-9101-A4E881652529}" type="presOf" srcId="{E9605CC0-CA9E-401F-B831-BDE0809A7116}" destId="{1F8904B4-32C1-4714-BED9-893CF768A076}" srcOrd="0" destOrd="0" presId="urn:microsoft.com/office/officeart/2005/8/layout/chevron2"/>
    <dgm:cxn modelId="{CC3D4463-54AE-4F62-8747-F3207C9D4F0C}" srcId="{608DDC3B-61AE-4F01-BAD7-F7D84F9BEAF5}" destId="{19815A12-FD08-4C12-B05E-1BDD1D5DED9E}" srcOrd="2" destOrd="0" parTransId="{1A1B1EE5-0E05-4C07-9FF0-88E3CFE8AFCC}" sibTransId="{FE51C626-FC13-42B2-A4BD-E761E0125A6D}"/>
    <dgm:cxn modelId="{6B5FEE66-072B-47CF-A6B5-130209FF3EDA}" type="presOf" srcId="{AB3EF1DC-881B-423E-B73D-6E2483CAF4BD}" destId="{56C68FC9-FFE2-45C0-8639-3FF2C2204CA2}" srcOrd="0" destOrd="0" presId="urn:microsoft.com/office/officeart/2005/8/layout/chevron2"/>
    <dgm:cxn modelId="{F107197A-C60D-4CFB-BB04-A046F144F5C2}" srcId="{608DDC3B-61AE-4F01-BAD7-F7D84F9BEAF5}" destId="{AB3EF1DC-881B-423E-B73D-6E2483CAF4BD}" srcOrd="1" destOrd="0" parTransId="{08D986BE-74F1-4D25-938C-C2558CF58E19}" sibTransId="{43AFE5F6-AE62-43A4-A8B9-DD90C0A5D8AB}"/>
    <dgm:cxn modelId="{1318067C-B874-4E33-8BBE-28846A55A6F4}" srcId="{608DDC3B-61AE-4F01-BAD7-F7D84F9BEAF5}" destId="{BD08124A-D5B5-4C21-A316-3A1A81C68D56}" srcOrd="0" destOrd="0" parTransId="{41736EB8-FB91-404A-BE95-ADF20C0EA922}" sibTransId="{F488FBD7-892F-431B-809B-6A9997B4EC25}"/>
    <dgm:cxn modelId="{ED88447D-1CE6-4B1E-B1A3-B6A6AC5EC177}" type="presOf" srcId="{608DDC3B-61AE-4F01-BAD7-F7D84F9BEAF5}" destId="{0A344FD2-E276-468D-8BD4-8EBD7BC369D9}" srcOrd="0" destOrd="0" presId="urn:microsoft.com/office/officeart/2005/8/layout/chevron2"/>
    <dgm:cxn modelId="{476CF896-6C7E-4CB9-A71A-378FB04B1B5D}" srcId="{AB3EF1DC-881B-423E-B73D-6E2483CAF4BD}" destId="{E9605CC0-CA9E-401F-B831-BDE0809A7116}" srcOrd="0" destOrd="0" parTransId="{8655F296-2E5B-46C9-88B4-EECCF94AFF3E}" sibTransId="{7CF89C02-3E2D-4759-A85B-000CC3FBAFA0}"/>
    <dgm:cxn modelId="{6E887FAD-8576-4150-A110-1D01EAFA5DA0}" srcId="{19815A12-FD08-4C12-B05E-1BDD1D5DED9E}" destId="{BA0C4CE3-AA99-4260-A854-122787EA1C00}" srcOrd="0" destOrd="0" parTransId="{8B92727D-1B95-4C16-B7FB-5C18A0A61C43}" sibTransId="{0A3EDEA7-EA20-4401-8DDE-A1809A38B95E}"/>
    <dgm:cxn modelId="{365142C8-C0A2-4296-A627-42662ABF4C5F}" type="presOf" srcId="{46572EA2-8EC1-4B76-A213-3EBD1939EFE1}" destId="{0D337A73-4F62-4875-B522-2596E550AE63}" srcOrd="0" destOrd="0" presId="urn:microsoft.com/office/officeart/2005/8/layout/chevron2"/>
    <dgm:cxn modelId="{75DC32C9-AEB9-42DF-B3D2-81FF56A51FB4}" type="presOf" srcId="{BA0C4CE3-AA99-4260-A854-122787EA1C00}" destId="{1A03FEA9-3F67-435F-A3E4-3E090818E2CB}" srcOrd="0" destOrd="0" presId="urn:microsoft.com/office/officeart/2005/8/layout/chevron2"/>
    <dgm:cxn modelId="{AA5DFBF5-933A-4410-83DD-092DB8EC0550}" type="presOf" srcId="{BD08124A-D5B5-4C21-A316-3A1A81C68D56}" destId="{33DC0CA1-A1D5-4757-A1B4-EC9B95C2B670}" srcOrd="0" destOrd="0" presId="urn:microsoft.com/office/officeart/2005/8/layout/chevron2"/>
    <dgm:cxn modelId="{98B34AF8-251D-404D-AB33-715F17704FA1}" srcId="{BD08124A-D5B5-4C21-A316-3A1A81C68D56}" destId="{46572EA2-8EC1-4B76-A213-3EBD1939EFE1}" srcOrd="0" destOrd="0" parTransId="{A358D98E-44EB-4844-8875-5CE71E82939A}" sibTransId="{1EED84B5-0BE8-4855-99F8-18C91E938988}"/>
    <dgm:cxn modelId="{4CD7AFCD-5828-4780-9991-B5A7B7E263B0}" type="presParOf" srcId="{0A344FD2-E276-468D-8BD4-8EBD7BC369D9}" destId="{C6B6126B-293B-478D-BC7F-DAF18422CB94}" srcOrd="0" destOrd="0" presId="urn:microsoft.com/office/officeart/2005/8/layout/chevron2"/>
    <dgm:cxn modelId="{C12AF1E2-7091-4778-B98B-387C027E07FA}" type="presParOf" srcId="{C6B6126B-293B-478D-BC7F-DAF18422CB94}" destId="{33DC0CA1-A1D5-4757-A1B4-EC9B95C2B670}" srcOrd="0" destOrd="0" presId="urn:microsoft.com/office/officeart/2005/8/layout/chevron2"/>
    <dgm:cxn modelId="{9A2B0950-AD5E-43AB-978D-51B2CC9ECADA}" type="presParOf" srcId="{C6B6126B-293B-478D-BC7F-DAF18422CB94}" destId="{0D337A73-4F62-4875-B522-2596E550AE63}" srcOrd="1" destOrd="0" presId="urn:microsoft.com/office/officeart/2005/8/layout/chevron2"/>
    <dgm:cxn modelId="{DC932AF4-2543-4052-B4EB-E68E21AAD958}" type="presParOf" srcId="{0A344FD2-E276-468D-8BD4-8EBD7BC369D9}" destId="{A51CB0E0-A1CD-4455-B7C5-A5E536D324B8}" srcOrd="1" destOrd="0" presId="urn:microsoft.com/office/officeart/2005/8/layout/chevron2"/>
    <dgm:cxn modelId="{D89DFFD6-0424-4305-BBA5-9AA0CF8E10D4}" type="presParOf" srcId="{0A344FD2-E276-468D-8BD4-8EBD7BC369D9}" destId="{53791433-D6B9-4A0B-BABB-0AF3BD3631FA}" srcOrd="2" destOrd="0" presId="urn:microsoft.com/office/officeart/2005/8/layout/chevron2"/>
    <dgm:cxn modelId="{CE0170A4-20D2-4BB6-955D-B4ABBB500F09}" type="presParOf" srcId="{53791433-D6B9-4A0B-BABB-0AF3BD3631FA}" destId="{56C68FC9-FFE2-45C0-8639-3FF2C2204CA2}" srcOrd="0" destOrd="0" presId="urn:microsoft.com/office/officeart/2005/8/layout/chevron2"/>
    <dgm:cxn modelId="{1C69B750-79DC-409E-9CF1-FAEB83624020}" type="presParOf" srcId="{53791433-D6B9-4A0B-BABB-0AF3BD3631FA}" destId="{1F8904B4-32C1-4714-BED9-893CF768A076}" srcOrd="1" destOrd="0" presId="urn:microsoft.com/office/officeart/2005/8/layout/chevron2"/>
    <dgm:cxn modelId="{7328A220-FBD7-4186-86EA-97D18D0D5EDD}" type="presParOf" srcId="{0A344FD2-E276-468D-8BD4-8EBD7BC369D9}" destId="{C3C43FBA-BC9F-440B-8FE4-1266751D5181}" srcOrd="3" destOrd="0" presId="urn:microsoft.com/office/officeart/2005/8/layout/chevron2"/>
    <dgm:cxn modelId="{5D36BB9B-5445-4C86-98E9-75EA7BA2B1CA}" type="presParOf" srcId="{0A344FD2-E276-468D-8BD4-8EBD7BC369D9}" destId="{481979E8-A088-43F2-A21E-DCCFC12285BD}" srcOrd="4" destOrd="0" presId="urn:microsoft.com/office/officeart/2005/8/layout/chevron2"/>
    <dgm:cxn modelId="{DE00440E-B30C-49E6-8C8F-950C2C80AD3A}" type="presParOf" srcId="{481979E8-A088-43F2-A21E-DCCFC12285BD}" destId="{7C78FC9C-C2D6-4A11-89A5-DAB221102AA3}" srcOrd="0" destOrd="0" presId="urn:microsoft.com/office/officeart/2005/8/layout/chevron2"/>
    <dgm:cxn modelId="{6E966C75-4464-4CFD-A6DB-4E8627A1EA83}" type="presParOf" srcId="{481979E8-A088-43F2-A21E-DCCFC12285BD}" destId="{1A03FEA9-3F67-435F-A3E4-3E090818E2C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</dgm:pt>
  </dgm:ptLst>
  <dgm:cxnLst>
    <dgm:cxn modelId="{25E50F9E-46D1-4EC2-9CC6-D8F787E4B4E5}" type="presOf" srcId="{FD3217B9-CD80-45A3-ABB2-F5DBEE16AB01}" destId="{3084B01D-D64D-4DAC-8655-23CEF9F4C73F}" srcOrd="0" destOrd="0" presId="urn:microsoft.com/office/officeart/2005/8/layout/vList3"/>
    <dgm:cxn modelId="{DBDF82BD-B6B4-4ED8-981F-C13A1A3726B5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6EF8AA7E-D518-4160-9AB0-8945B74E9B05}" type="presParOf" srcId="{FF8164D2-A8FF-4658-AB5B-BECB83F45412}" destId="{AC9171C4-F891-4E89-9242-248F251D07AB}" srcOrd="0" destOrd="0" presId="urn:microsoft.com/office/officeart/2005/8/layout/vList3"/>
    <dgm:cxn modelId="{CBE8703B-435C-463E-B47D-EDC96F82C71F}" type="presParOf" srcId="{AC9171C4-F891-4E89-9242-248F251D07AB}" destId="{A08EC85A-F992-46AE-9868-4BA9B02A8670}" srcOrd="0" destOrd="0" presId="urn:microsoft.com/office/officeart/2005/8/layout/vList3"/>
    <dgm:cxn modelId="{2BC15257-8693-4F70-AF15-AE455A1B8A08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</dgm:pt>
  </dgm:ptLst>
  <dgm:cxnLst>
    <dgm:cxn modelId="{E0FA9C5C-545E-4AB9-92AE-CF90BB7BA307}" type="presOf" srcId="{FD3217B9-CD80-45A3-ABB2-F5DBEE16AB01}" destId="{3084B01D-D64D-4DAC-8655-23CEF9F4C73F}" srcOrd="0" destOrd="0" presId="urn:microsoft.com/office/officeart/2005/8/layout/vList3"/>
    <dgm:cxn modelId="{0F7FFCEB-B02D-4D23-80C3-F41B68F660F4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8F598CAA-EA98-42D9-9ECF-97AE2C1D4579}" type="presParOf" srcId="{FF8164D2-A8FF-4658-AB5B-BECB83F45412}" destId="{AC9171C4-F891-4E89-9242-248F251D07AB}" srcOrd="0" destOrd="0" presId="urn:microsoft.com/office/officeart/2005/8/layout/vList3"/>
    <dgm:cxn modelId="{EB9CC0B8-5AB1-4FDC-AC9B-DD309562D921}" type="presParOf" srcId="{AC9171C4-F891-4E89-9242-248F251D07AB}" destId="{A08EC85A-F992-46AE-9868-4BA9B02A8670}" srcOrd="0" destOrd="0" presId="urn:microsoft.com/office/officeart/2005/8/layout/vList3"/>
    <dgm:cxn modelId="{DEB8BCD8-43DF-498E-97AA-6C18DF62932D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</dgm:pt>
  </dgm:ptLst>
  <dgm:cxnLst>
    <dgm:cxn modelId="{E0FA9C5C-545E-4AB9-92AE-CF90BB7BA307}" type="presOf" srcId="{FD3217B9-CD80-45A3-ABB2-F5DBEE16AB01}" destId="{3084B01D-D64D-4DAC-8655-23CEF9F4C73F}" srcOrd="0" destOrd="0" presId="urn:microsoft.com/office/officeart/2005/8/layout/vList3"/>
    <dgm:cxn modelId="{0F7FFCEB-B02D-4D23-80C3-F41B68F660F4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8F598CAA-EA98-42D9-9ECF-97AE2C1D4579}" type="presParOf" srcId="{FF8164D2-A8FF-4658-AB5B-BECB83F45412}" destId="{AC9171C4-F891-4E89-9242-248F251D07AB}" srcOrd="0" destOrd="0" presId="urn:microsoft.com/office/officeart/2005/8/layout/vList3"/>
    <dgm:cxn modelId="{EB9CC0B8-5AB1-4FDC-AC9B-DD309562D921}" type="presParOf" srcId="{AC9171C4-F891-4E89-9242-248F251D07AB}" destId="{A08EC85A-F992-46AE-9868-4BA9B02A8670}" srcOrd="0" destOrd="0" presId="urn:microsoft.com/office/officeart/2005/8/layout/vList3"/>
    <dgm:cxn modelId="{DEB8BCD8-43DF-498E-97AA-6C18DF62932D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</dgm:pt>
  </dgm:ptLst>
  <dgm:cxnLst>
    <dgm:cxn modelId="{4A2C045F-2622-47DB-A0DD-2DF7A2BDFA20}" type="presOf" srcId="{55D18E80-073F-4106-B23A-C92912A61E3D}" destId="{FF8164D2-A8FF-4658-AB5B-BECB83F45412}" srcOrd="0" destOrd="0" presId="urn:microsoft.com/office/officeart/2005/8/layout/vList3"/>
    <dgm:cxn modelId="{B45DC053-D129-4E0F-87A6-534917D59CC7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973424F4-396A-4A3B-AC31-E5D45300D397}" type="presParOf" srcId="{FF8164D2-A8FF-4658-AB5B-BECB83F45412}" destId="{AC9171C4-F891-4E89-9242-248F251D07AB}" srcOrd="0" destOrd="0" presId="urn:microsoft.com/office/officeart/2005/8/layout/vList3"/>
    <dgm:cxn modelId="{46CA3C11-A72F-4457-978A-EFBF5F59803C}" type="presParOf" srcId="{AC9171C4-F891-4E89-9242-248F251D07AB}" destId="{A08EC85A-F992-46AE-9868-4BA9B02A8670}" srcOrd="0" destOrd="0" presId="urn:microsoft.com/office/officeart/2005/8/layout/vList3"/>
    <dgm:cxn modelId="{69BC7EAC-6F7D-40F2-AA62-042C699323AB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4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ข้อมูลด้านการเงิน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</dgm:pt>
  </dgm:ptLst>
  <dgm:cxnLst>
    <dgm:cxn modelId="{E4DEAD97-5DBD-4B2B-A48C-E28D523854D9}" type="presOf" srcId="{55D18E80-073F-4106-B23A-C92912A61E3D}" destId="{FF8164D2-A8FF-4658-AB5B-BECB83F45412}" srcOrd="0" destOrd="0" presId="urn:microsoft.com/office/officeart/2005/8/layout/vList3"/>
    <dgm:cxn modelId="{0D8F19C0-257A-4CCA-9022-DF9FF57AF9FC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A0E4EC24-C32C-4D40-8577-CCD7B2E6A589}" type="presParOf" srcId="{FF8164D2-A8FF-4658-AB5B-BECB83F45412}" destId="{AC9171C4-F891-4E89-9242-248F251D07AB}" srcOrd="0" destOrd="0" presId="urn:microsoft.com/office/officeart/2005/8/layout/vList3"/>
    <dgm:cxn modelId="{549E84EB-EC53-4C28-BE45-70DE7BFEFB14}" type="presParOf" srcId="{AC9171C4-F891-4E89-9242-248F251D07AB}" destId="{A08EC85A-F992-46AE-9868-4BA9B02A8670}" srcOrd="0" destOrd="0" presId="urn:microsoft.com/office/officeart/2005/8/layout/vList3"/>
    <dgm:cxn modelId="{7B703642-1F30-4F53-BEB7-28532ADC817A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4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ข้อมูลด้านการเงิน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</dgm:pt>
  </dgm:ptLst>
  <dgm:cxnLst>
    <dgm:cxn modelId="{EB4A0D37-1C71-4AD6-8C66-F695BFE1F53E}" type="presOf" srcId="{FD3217B9-CD80-45A3-ABB2-F5DBEE16AB01}" destId="{3084B01D-D64D-4DAC-8655-23CEF9F4C73F}" srcOrd="0" destOrd="0" presId="urn:microsoft.com/office/officeart/2005/8/layout/vList3"/>
    <dgm:cxn modelId="{83B6828F-6B8F-4087-AB91-63C047130A0B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EFBC12F7-1587-46D8-A170-A0FFFC69F3B2}" type="presParOf" srcId="{FF8164D2-A8FF-4658-AB5B-BECB83F45412}" destId="{AC9171C4-F891-4E89-9242-248F251D07AB}" srcOrd="0" destOrd="0" presId="urn:microsoft.com/office/officeart/2005/8/layout/vList3"/>
    <dgm:cxn modelId="{1A9A3C09-129A-41C2-881C-F3AAD8A64A3E}" type="presParOf" srcId="{AC9171C4-F891-4E89-9242-248F251D07AB}" destId="{A08EC85A-F992-46AE-9868-4BA9B02A8670}" srcOrd="0" destOrd="0" presId="urn:microsoft.com/office/officeart/2005/8/layout/vList3"/>
    <dgm:cxn modelId="{18D4AE2D-62C3-4E84-84C5-E96DB3AE8FA7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4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ข้อมูลด้านการเงิน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</dgm:pt>
  </dgm:ptLst>
  <dgm:cxnLst>
    <dgm:cxn modelId="{D515A157-0AE1-4A69-AABB-285F66188CFC}" type="presOf" srcId="{FD3217B9-CD80-45A3-ABB2-F5DBEE16AB01}" destId="{3084B01D-D64D-4DAC-8655-23CEF9F4C73F}" srcOrd="0" destOrd="0" presId="urn:microsoft.com/office/officeart/2005/8/layout/vList3"/>
    <dgm:cxn modelId="{8C21F6CB-3583-4547-90C7-53587BC1EC7A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7ACAE6DA-F0F3-4D27-A6A0-0F5A22DD3FE8}" type="presParOf" srcId="{FF8164D2-A8FF-4658-AB5B-BECB83F45412}" destId="{AC9171C4-F891-4E89-9242-248F251D07AB}" srcOrd="0" destOrd="0" presId="urn:microsoft.com/office/officeart/2005/8/layout/vList3"/>
    <dgm:cxn modelId="{36807CBE-81D1-4550-B9B6-273E915489CE}" type="presParOf" srcId="{AC9171C4-F891-4E89-9242-248F251D07AB}" destId="{A08EC85A-F992-46AE-9868-4BA9B02A8670}" srcOrd="0" destOrd="0" presId="urn:microsoft.com/office/officeart/2005/8/layout/vList3"/>
    <dgm:cxn modelId="{21A719D1-2C1A-43AB-829D-A235C2E53D08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4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ข้อมูลด้านการเงิน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</dgm:pt>
  </dgm:ptLst>
  <dgm:cxnLst>
    <dgm:cxn modelId="{2F21D754-9ECD-4E34-A1E4-76124EB61C85}" type="presOf" srcId="{55D18E80-073F-4106-B23A-C92912A61E3D}" destId="{FF8164D2-A8FF-4658-AB5B-BECB83F45412}" srcOrd="0" destOrd="0" presId="urn:microsoft.com/office/officeart/2005/8/layout/vList3"/>
    <dgm:cxn modelId="{E0BF9F78-FDD9-4C21-99E5-33CD16F38B7E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B185A7EA-14C9-4D18-A6B4-D7D2FFE772C6}" type="presParOf" srcId="{FF8164D2-A8FF-4658-AB5B-BECB83F45412}" destId="{AC9171C4-F891-4E89-9242-248F251D07AB}" srcOrd="0" destOrd="0" presId="urn:microsoft.com/office/officeart/2005/8/layout/vList3"/>
    <dgm:cxn modelId="{88C850C8-51A0-4B29-AD97-111814A2DD28}" type="presParOf" srcId="{AC9171C4-F891-4E89-9242-248F251D07AB}" destId="{A08EC85A-F992-46AE-9868-4BA9B02A8670}" srcOrd="0" destOrd="0" presId="urn:microsoft.com/office/officeart/2005/8/layout/vList3"/>
    <dgm:cxn modelId="{643480DD-D70F-4B64-AB08-EC280A4370C2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ข้อมูลบริการด้านสุขภาพ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</dgm:pt>
  </dgm:ptLst>
  <dgm:cxnLst>
    <dgm:cxn modelId="{0CF2E7D3-8D20-4173-B666-9E466A16545F}" type="presOf" srcId="{FD3217B9-CD80-45A3-ABB2-F5DBEE16AB01}" destId="{3084B01D-D64D-4DAC-8655-23CEF9F4C73F}" srcOrd="0" destOrd="0" presId="urn:microsoft.com/office/officeart/2005/8/layout/vList3"/>
    <dgm:cxn modelId="{6EF99BDE-5D1E-4724-82E1-BDC64C14D6D6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CA8AA715-7669-4B33-BAED-EFF8017D48EE}" type="presParOf" srcId="{FF8164D2-A8FF-4658-AB5B-BECB83F45412}" destId="{AC9171C4-F891-4E89-9242-248F251D07AB}" srcOrd="0" destOrd="0" presId="urn:microsoft.com/office/officeart/2005/8/layout/vList3"/>
    <dgm:cxn modelId="{5B4CEFB6-F34D-442A-993D-85E2254B6307}" type="presParOf" srcId="{AC9171C4-F891-4E89-9242-248F251D07AB}" destId="{A08EC85A-F992-46AE-9868-4BA9B02A8670}" srcOrd="0" destOrd="0" presId="urn:microsoft.com/office/officeart/2005/8/layout/vList3"/>
    <dgm:cxn modelId="{7C3D9824-7BD3-4B02-93F0-09A069AF63E4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ข้อมูลบริการด้านสุขภาพ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</dgm:pt>
  </dgm:ptLst>
  <dgm:cxnLst>
    <dgm:cxn modelId="{279B9191-A0CA-4839-ABE2-EBA5FA4599CE}" type="presOf" srcId="{FD3217B9-CD80-45A3-ABB2-F5DBEE16AB01}" destId="{3084B01D-D64D-4DAC-8655-23CEF9F4C73F}" srcOrd="0" destOrd="0" presId="urn:microsoft.com/office/officeart/2005/8/layout/vList3"/>
    <dgm:cxn modelId="{70961DE7-8812-4EB0-9E87-62C2F50FE132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B4683CDD-7EA3-45C6-95BB-4DF44A43A9C7}" type="presParOf" srcId="{FF8164D2-A8FF-4658-AB5B-BECB83F45412}" destId="{AC9171C4-F891-4E89-9242-248F251D07AB}" srcOrd="0" destOrd="0" presId="urn:microsoft.com/office/officeart/2005/8/layout/vList3"/>
    <dgm:cxn modelId="{6B71C3A1-5454-4E79-939E-B05B166975AE}" type="presParOf" srcId="{AC9171C4-F891-4E89-9242-248F251D07AB}" destId="{A08EC85A-F992-46AE-9868-4BA9B02A8670}" srcOrd="0" destOrd="0" presId="urn:microsoft.com/office/officeart/2005/8/layout/vList3"/>
    <dgm:cxn modelId="{BA7BE6C8-251F-4C8F-9052-9F601A3DC018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ข้อมูลบริการด้านสุขภาพ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</dgm:pt>
  </dgm:ptLst>
  <dgm:cxnLst>
    <dgm:cxn modelId="{74F4D4A7-444F-44B8-B488-D90E2718D109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1E4B07F2-59EA-4B06-8BF9-8CC10943C92D}" type="presOf" srcId="{FD3217B9-CD80-45A3-ABB2-F5DBEE16AB01}" destId="{3084B01D-D64D-4DAC-8655-23CEF9F4C73F}" srcOrd="0" destOrd="0" presId="urn:microsoft.com/office/officeart/2005/8/layout/vList3"/>
    <dgm:cxn modelId="{49A3E3A0-EDA4-46E7-B36C-92E352851C55}" type="presParOf" srcId="{FF8164D2-A8FF-4658-AB5B-BECB83F45412}" destId="{AC9171C4-F891-4E89-9242-248F251D07AB}" srcOrd="0" destOrd="0" presId="urn:microsoft.com/office/officeart/2005/8/layout/vList3"/>
    <dgm:cxn modelId="{87FC8F00-10F9-4022-906D-A80DCB3D6CDC}" type="presParOf" srcId="{AC9171C4-F891-4E89-9242-248F251D07AB}" destId="{A08EC85A-F992-46AE-9868-4BA9B02A8670}" srcOrd="0" destOrd="0" presId="urn:microsoft.com/office/officeart/2005/8/layout/vList3"/>
    <dgm:cxn modelId="{AE454638-7C2B-4A63-BB33-149C77C9AF0B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ข้อมูลบริการด้านสุขภาพ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</dgm:pt>
  </dgm:ptLst>
  <dgm:cxnLst>
    <dgm:cxn modelId="{7667FB73-4A35-4814-9D9F-92E27D8C7274}" type="presOf" srcId="{55D18E80-073F-4106-B23A-C92912A61E3D}" destId="{FF8164D2-A8FF-4658-AB5B-BECB83F45412}" srcOrd="0" destOrd="0" presId="urn:microsoft.com/office/officeart/2005/8/layout/vList3"/>
    <dgm:cxn modelId="{A94D88CC-2030-4315-A9B6-557B8088F3C3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1720439F-DF45-4458-9394-C417A79C3740}" type="presParOf" srcId="{FF8164D2-A8FF-4658-AB5B-BECB83F45412}" destId="{AC9171C4-F891-4E89-9242-248F251D07AB}" srcOrd="0" destOrd="0" presId="urn:microsoft.com/office/officeart/2005/8/layout/vList3"/>
    <dgm:cxn modelId="{174A0CB7-ED6B-4384-8FF8-FE129124FDA3}" type="presParOf" srcId="{AC9171C4-F891-4E89-9242-248F251D07AB}" destId="{A08EC85A-F992-46AE-9868-4BA9B02A8670}" srcOrd="0" destOrd="0" presId="urn:microsoft.com/office/officeart/2005/8/layout/vList3"/>
    <dgm:cxn modelId="{9435FE6E-7263-411B-98BC-0D4C4B1BB531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</dgm:pt>
  </dgm:ptLst>
  <dgm:cxnLst>
    <dgm:cxn modelId="{266D9B6B-96D8-4103-AD47-2088F48C803E}" type="presOf" srcId="{FD3217B9-CD80-45A3-ABB2-F5DBEE16AB01}" destId="{3084B01D-D64D-4DAC-8655-23CEF9F4C73F}" srcOrd="0" destOrd="0" presId="urn:microsoft.com/office/officeart/2005/8/layout/vList3"/>
    <dgm:cxn modelId="{F82E1B97-086F-4DBF-AC5E-61BCC0725865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E8A9810E-95BC-4BF9-A754-6402EA0EC1D9}" type="presParOf" srcId="{FF8164D2-A8FF-4658-AB5B-BECB83F45412}" destId="{AC9171C4-F891-4E89-9242-248F251D07AB}" srcOrd="0" destOrd="0" presId="urn:microsoft.com/office/officeart/2005/8/layout/vList3"/>
    <dgm:cxn modelId="{002CFCE6-23BC-49DD-979D-7A3DC3FEC4E5}" type="presParOf" srcId="{AC9171C4-F891-4E89-9242-248F251D07AB}" destId="{A08EC85A-F992-46AE-9868-4BA9B02A8670}" srcOrd="0" destOrd="0" presId="urn:microsoft.com/office/officeart/2005/8/layout/vList3"/>
    <dgm:cxn modelId="{61608FF9-106E-4E81-9AC8-7D5571EDF233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</dgm:pt>
  </dgm:ptLst>
  <dgm:cxnLst>
    <dgm:cxn modelId="{A7A05404-0339-4C9B-911C-70C588712D86}" type="presOf" srcId="{FD3217B9-CD80-45A3-ABB2-F5DBEE16AB01}" destId="{3084B01D-D64D-4DAC-8655-23CEF9F4C73F}" srcOrd="0" destOrd="0" presId="urn:microsoft.com/office/officeart/2005/8/layout/vList3"/>
    <dgm:cxn modelId="{CDA34368-2F52-451E-BFDC-F73B53878A3C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CC6775A5-5F3F-41B3-B2B9-879C1ABCAD78}" type="presParOf" srcId="{FF8164D2-A8FF-4658-AB5B-BECB83F45412}" destId="{AC9171C4-F891-4E89-9242-248F251D07AB}" srcOrd="0" destOrd="0" presId="urn:microsoft.com/office/officeart/2005/8/layout/vList3"/>
    <dgm:cxn modelId="{300AD74F-7013-45C9-AF25-80033DFEFE5A}" type="presParOf" srcId="{AC9171C4-F891-4E89-9242-248F251D07AB}" destId="{A08EC85A-F992-46AE-9868-4BA9B02A8670}" srcOrd="0" destOrd="0" presId="urn:microsoft.com/office/officeart/2005/8/layout/vList3"/>
    <dgm:cxn modelId="{DEECDBFF-199F-4999-B705-92F63217C459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</dgm:pt>
  </dgm:ptLst>
  <dgm:cxnLst>
    <dgm:cxn modelId="{A7F4E666-9B30-4363-A5ED-1755413CB172}" type="presOf" srcId="{FD3217B9-CD80-45A3-ABB2-F5DBEE16AB01}" destId="{3084B01D-D64D-4DAC-8655-23CEF9F4C73F}" srcOrd="0" destOrd="0" presId="urn:microsoft.com/office/officeart/2005/8/layout/vList3"/>
    <dgm:cxn modelId="{798FA9A2-0756-4D9A-ABDD-090689886A95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0477D06B-82ED-4AE0-B89A-E0C08B5B191B}" type="presParOf" srcId="{FF8164D2-A8FF-4658-AB5B-BECB83F45412}" destId="{AC9171C4-F891-4E89-9242-248F251D07AB}" srcOrd="0" destOrd="0" presId="urn:microsoft.com/office/officeart/2005/8/layout/vList3"/>
    <dgm:cxn modelId="{E77233B7-8F3F-40E0-8353-30E4CC4ECDBB}" type="presParOf" srcId="{AC9171C4-F891-4E89-9242-248F251D07AB}" destId="{A08EC85A-F992-46AE-9868-4BA9B02A8670}" srcOrd="0" destOrd="0" presId="urn:microsoft.com/office/officeart/2005/8/layout/vList3"/>
    <dgm:cxn modelId="{CE6E7E29-6608-4C4C-96DB-F27900B9BCF9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</dgm:pt>
  </dgm:ptLst>
  <dgm:cxnLst>
    <dgm:cxn modelId="{B6E3683E-2216-44C5-9E49-10C8AB06E5A4}" type="presOf" srcId="{55D18E80-073F-4106-B23A-C92912A61E3D}" destId="{FF8164D2-A8FF-4658-AB5B-BECB83F45412}" srcOrd="0" destOrd="0" presId="urn:microsoft.com/office/officeart/2005/8/layout/vList3"/>
    <dgm:cxn modelId="{DF0D2CC5-E93B-470A-A843-6F08386733E7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F17AD1C5-2BFF-4009-B183-B4E30D6DAC2D}" type="presParOf" srcId="{FF8164D2-A8FF-4658-AB5B-BECB83F45412}" destId="{AC9171C4-F891-4E89-9242-248F251D07AB}" srcOrd="0" destOrd="0" presId="urn:microsoft.com/office/officeart/2005/8/layout/vList3"/>
    <dgm:cxn modelId="{D3C9E4B7-2293-4655-BA34-0A5E24768AAD}" type="presParOf" srcId="{AC9171C4-F891-4E89-9242-248F251D07AB}" destId="{A08EC85A-F992-46AE-9868-4BA9B02A8670}" srcOrd="0" destOrd="0" presId="urn:microsoft.com/office/officeart/2005/8/layout/vList3"/>
    <dgm:cxn modelId="{16883082-069F-4CDF-97B8-45C4521DC30B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C0CA1-A1D5-4757-A1B4-EC9B95C2B670}">
      <dsp:nvSpPr>
        <dsp:cNvPr id="0" name=""/>
        <dsp:cNvSpPr/>
      </dsp:nvSpPr>
      <dsp:spPr>
        <a:xfrm rot="5400000">
          <a:off x="-218780" y="222691"/>
          <a:ext cx="1458536" cy="102097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400" b="1" kern="1200" dirty="0">
              <a:cs typeface="+mj-cs"/>
            </a:rPr>
            <a:t>1</a:t>
          </a:r>
        </a:p>
      </dsp:txBody>
      <dsp:txXfrm rot="-5400000">
        <a:off x="1" y="514399"/>
        <a:ext cx="1020975" cy="437561"/>
      </dsp:txXfrm>
    </dsp:sp>
    <dsp:sp modelId="{0D337A73-4F62-4875-B522-2596E550AE63}">
      <dsp:nvSpPr>
        <dsp:cNvPr id="0" name=""/>
        <dsp:cNvSpPr/>
      </dsp:nvSpPr>
      <dsp:spPr>
        <a:xfrm rot="5400000">
          <a:off x="3100625" y="-2075739"/>
          <a:ext cx="948547" cy="5107847"/>
        </a:xfrm>
        <a:prstGeom prst="round2SameRect">
          <a:avLst/>
        </a:prstGeom>
        <a:solidFill>
          <a:schemeClr val="lt1"/>
        </a:solidFill>
        <a:ln w="5715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600" b="0" kern="1200" dirty="0">
              <a:cs typeface="+mj-cs"/>
            </a:rPr>
            <a:t>ข้อมูลบริการด้านสุขภาพ</a:t>
          </a:r>
        </a:p>
      </dsp:txBody>
      <dsp:txXfrm rot="-5400000">
        <a:off x="1020975" y="50215"/>
        <a:ext cx="5061543" cy="855939"/>
      </dsp:txXfrm>
    </dsp:sp>
    <dsp:sp modelId="{56C68FC9-FFE2-45C0-8639-3FF2C2204CA2}">
      <dsp:nvSpPr>
        <dsp:cNvPr id="0" name=""/>
        <dsp:cNvSpPr/>
      </dsp:nvSpPr>
      <dsp:spPr>
        <a:xfrm rot="5400000">
          <a:off x="-218780" y="1485508"/>
          <a:ext cx="1458536" cy="1020975"/>
        </a:xfrm>
        <a:prstGeom prst="chevron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800" b="1" kern="1200" dirty="0">
              <a:cs typeface="+mj-cs"/>
            </a:rPr>
            <a:t>2</a:t>
          </a:r>
        </a:p>
      </dsp:txBody>
      <dsp:txXfrm rot="-5400000">
        <a:off x="1" y="1777216"/>
        <a:ext cx="1020975" cy="437561"/>
      </dsp:txXfrm>
    </dsp:sp>
    <dsp:sp modelId="{1F8904B4-32C1-4714-BED9-893CF768A076}">
      <dsp:nvSpPr>
        <dsp:cNvPr id="0" name=""/>
        <dsp:cNvSpPr/>
      </dsp:nvSpPr>
      <dsp:spPr>
        <a:xfrm rot="5400000">
          <a:off x="3100874" y="-813171"/>
          <a:ext cx="948048" cy="5107847"/>
        </a:xfrm>
        <a:prstGeom prst="round2SameRect">
          <a:avLst/>
        </a:prstGeom>
        <a:solidFill>
          <a:schemeClr val="lt1"/>
        </a:solidFill>
        <a:ln w="5715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600" kern="1200" dirty="0">
              <a:cs typeface="+mj-cs"/>
            </a:rPr>
            <a:t>ข้อมูลสถานะสุขภาพ</a:t>
          </a:r>
        </a:p>
      </dsp:txBody>
      <dsp:txXfrm rot="-5400000">
        <a:off x="1020975" y="1313008"/>
        <a:ext cx="5061567" cy="855488"/>
      </dsp:txXfrm>
    </dsp:sp>
    <dsp:sp modelId="{7C78FC9C-C2D6-4A11-89A5-DAB221102AA3}">
      <dsp:nvSpPr>
        <dsp:cNvPr id="0" name=""/>
        <dsp:cNvSpPr/>
      </dsp:nvSpPr>
      <dsp:spPr>
        <a:xfrm rot="5400000">
          <a:off x="-218780" y="2748325"/>
          <a:ext cx="1458536" cy="1020975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800" b="1" kern="1200" dirty="0">
              <a:cs typeface="+mj-cs"/>
            </a:rPr>
            <a:t>3</a:t>
          </a:r>
        </a:p>
      </dsp:txBody>
      <dsp:txXfrm rot="-5400000">
        <a:off x="1" y="3040033"/>
        <a:ext cx="1020975" cy="437561"/>
      </dsp:txXfrm>
    </dsp:sp>
    <dsp:sp modelId="{1A03FEA9-3F67-435F-A3E4-3E090818E2CB}">
      <dsp:nvSpPr>
        <dsp:cNvPr id="0" name=""/>
        <dsp:cNvSpPr/>
      </dsp:nvSpPr>
      <dsp:spPr>
        <a:xfrm rot="5400000">
          <a:off x="3100874" y="449645"/>
          <a:ext cx="948048" cy="5107847"/>
        </a:xfrm>
        <a:prstGeom prst="round2SameRect">
          <a:avLst/>
        </a:prstGeom>
        <a:solidFill>
          <a:schemeClr val="lt1"/>
        </a:solidFill>
        <a:ln w="5715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200" kern="1200" dirty="0">
              <a:cs typeface="+mj-cs"/>
            </a:rPr>
            <a:t>ข้อมูลด้านการเงิน</a:t>
          </a:r>
        </a:p>
      </dsp:txBody>
      <dsp:txXfrm rot="-5400000">
        <a:off x="1020975" y="2575824"/>
        <a:ext cx="5061567" cy="8554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ข้อมูลด้านการเงิน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ข้อมูลด้านการเงิน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ข้อมูลด้านการเงิน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ข้อมูลด้านการเงิน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ข้อมูลบริการด้านสุขภาพ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ข้อมูลบริการด้านสุขภาพ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ข้อมูลบริการด้านสุขภาพ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ข้อมูลบริการด้านสุขภาพ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0.1502</cdr:x>
      <cdr:y>0.13812</cdr:y>
    </cdr:from>
    <cdr:to>
      <cdr:x>0.93663</cdr:x>
      <cdr:y>0.13812</cdr:y>
    </cdr:to>
    <cdr:cxnSp macro="">
      <cdr:nvCxnSpPr>
        <cdr:cNvPr id="3" name="ตัวเชื่อมต่อตรง 2">
          <a:extLst xmlns:a="http://schemas.openxmlformats.org/drawingml/2006/main">
            <a:ext uri="{FF2B5EF4-FFF2-40B4-BE49-F238E27FC236}">
              <a16:creationId xmlns:a16="http://schemas.microsoft.com/office/drawing/2014/main" id="{CCB85794-B1A3-BB17-C80B-872AD4DA53B4}"/>
            </a:ext>
          </a:extLst>
        </cdr:cNvPr>
        <cdr:cNvCxnSpPr/>
      </cdr:nvCxnSpPr>
      <cdr:spPr>
        <a:xfrm xmlns:a="http://schemas.openxmlformats.org/drawingml/2006/main">
          <a:off x="574905" y="548680"/>
          <a:ext cx="3010127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04/04/66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3901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04/04/66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99645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04/04/66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4045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04/04/66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9501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04/04/66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4185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04/04/66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9654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04/04/66</a:t>
            </a:fld>
            <a:endParaRPr lang="th-TH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9110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04/04/66</a:t>
            </a:fld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1372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04/04/66</a:t>
            </a:fld>
            <a:endParaRPr lang="th-TH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11682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04/04/66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6046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04/04/66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2971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C0D95-6B67-48A3-B95F-BE32ADA7319B}" type="datetimeFigureOut">
              <a:rPr lang="th-TH" smtClean="0"/>
              <a:t>04/04/66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049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10" Type="http://schemas.openxmlformats.org/officeDocument/2006/relationships/chart" Target="../charts/chart8.xml"/><Relationship Id="rId4" Type="http://schemas.openxmlformats.org/officeDocument/2006/relationships/diagramLayout" Target="../diagrams/layout11.xml"/><Relationship Id="rId9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10" Type="http://schemas.openxmlformats.org/officeDocument/2006/relationships/chart" Target="../charts/chart10.xml"/><Relationship Id="rId4" Type="http://schemas.openxmlformats.org/officeDocument/2006/relationships/diagramLayout" Target="../diagrams/layout12.xml"/><Relationship Id="rId9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10" Type="http://schemas.openxmlformats.org/officeDocument/2006/relationships/chart" Target="../charts/chart12.xml"/><Relationship Id="rId4" Type="http://schemas.openxmlformats.org/officeDocument/2006/relationships/diagramData" Target="../diagrams/data13.xml"/><Relationship Id="rId9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Relationship Id="rId9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Relationship Id="rId9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Relationship Id="rId9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7.emf"/><Relationship Id="rId4" Type="http://schemas.openxmlformats.org/officeDocument/2006/relationships/diagramData" Target="../diagrams/data7.xml"/><Relationship Id="rId9" Type="http://schemas.openxmlformats.org/officeDocument/2006/relationships/package" Target="../embeddings/Microsoft_Excel_Worksheet4.xlsx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openxmlformats.org/officeDocument/2006/relationships/image" Target="../media/image8.emf"/><Relationship Id="rId4" Type="http://schemas.openxmlformats.org/officeDocument/2006/relationships/diagramData" Target="../diagrams/data8.xml"/><Relationship Id="rId9" Type="http://schemas.openxmlformats.org/officeDocument/2006/relationships/package" Target="../embeddings/Microsoft_Excel_Worksheet5.xlsx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ตัดมุมสี่เหลี่ยมผืนผ้าด้านทแยงมุม 5"/>
          <p:cNvSpPr/>
          <p:nvPr/>
        </p:nvSpPr>
        <p:spPr>
          <a:xfrm>
            <a:off x="1691680" y="188640"/>
            <a:ext cx="6552728" cy="1440160"/>
          </a:xfrm>
          <a:prstGeom prst="snip2DiagRect">
            <a:avLst/>
          </a:prstGeom>
          <a:ln w="38100">
            <a:prstDash val="lg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latin typeface="AngsanaUPC" pitchFamily="18" charset="-34"/>
                <a:cs typeface="AngsanaUPC" pitchFamily="18" charset="-34"/>
              </a:rPr>
              <a:t>สถิติข้อมูล</a:t>
            </a:r>
          </a:p>
          <a:p>
            <a:pPr algn="ctr"/>
            <a:r>
              <a:rPr lang="th-TH" sz="4800" b="1" dirty="0">
                <a:latin typeface="AngsanaUPC" pitchFamily="18" charset="-34"/>
                <a:cs typeface="AngsanaUPC" pitchFamily="18" charset="-34"/>
              </a:rPr>
              <a:t>โรงพยาบาลเขาชัยสน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5" y="20781"/>
            <a:ext cx="1031955" cy="1031955"/>
          </a:xfrm>
          <a:prstGeom prst="rect">
            <a:avLst/>
          </a:prstGeom>
        </p:spPr>
      </p:pic>
      <p:graphicFrame>
        <p:nvGraphicFramePr>
          <p:cNvPr id="9" name="ไดอะแกรม 8"/>
          <p:cNvGraphicFramePr/>
          <p:nvPr>
            <p:extLst>
              <p:ext uri="{D42A27DB-BD31-4B8C-83A1-F6EECF244321}">
                <p14:modId xmlns:p14="http://schemas.microsoft.com/office/powerpoint/2010/main" val="1964465530"/>
              </p:ext>
            </p:extLst>
          </p:nvPr>
        </p:nvGraphicFramePr>
        <p:xfrm>
          <a:off x="1691680" y="1988840"/>
          <a:ext cx="6128823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77973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57" y="-237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532517218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cs typeface="+mj-cs"/>
              </a:rPr>
              <a:t>อันดับโรคผู้ป่วยใน เดือน ตุลาคม 2565 – กุมภาพันธ์ 2566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42785" y="1390358"/>
            <a:ext cx="8491715" cy="53510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5" name="แผนภูมิ 4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205367"/>
              </p:ext>
            </p:extLst>
          </p:nvPr>
        </p:nvGraphicFramePr>
        <p:xfrm>
          <a:off x="899592" y="1611373"/>
          <a:ext cx="7848872" cy="4797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1494586654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475934" y="1542802"/>
            <a:ext cx="8491715" cy="50405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1115719" y="693415"/>
            <a:ext cx="7772400" cy="849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อัตราครองเตียง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1F799518-36B4-4951-A8F0-A7F0C6EBED5B}"/>
              </a:ext>
            </a:extLst>
          </p:cNvPr>
          <p:cNvSpPr txBox="1"/>
          <p:nvPr/>
        </p:nvSpPr>
        <p:spPr>
          <a:xfrm>
            <a:off x="1619672" y="602128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เปรียบเทียบรายปี</a:t>
            </a:r>
            <a:endParaRPr lang="en-US" dirty="0"/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C76B3AA2-386B-44FF-A783-3F5CD163A43E}"/>
              </a:ext>
            </a:extLst>
          </p:cNvPr>
          <p:cNvSpPr txBox="1"/>
          <p:nvPr/>
        </p:nvSpPr>
        <p:spPr>
          <a:xfrm>
            <a:off x="5522313" y="1890167"/>
            <a:ext cx="319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เปรียบเทียบรายเดือน ปีงบ 66</a:t>
            </a:r>
            <a:endParaRPr lang="en-US" dirty="0"/>
          </a:p>
        </p:txBody>
      </p:sp>
      <p:graphicFrame>
        <p:nvGraphicFramePr>
          <p:cNvPr id="10" name="Chart 2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7952703"/>
              </p:ext>
            </p:extLst>
          </p:nvPr>
        </p:nvGraphicFramePr>
        <p:xfrm>
          <a:off x="743821" y="1761996"/>
          <a:ext cx="4184853" cy="3972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13" name="ตัวเชื่อมต่อตรง 12">
            <a:extLst>
              <a:ext uri="{FF2B5EF4-FFF2-40B4-BE49-F238E27FC236}">
                <a16:creationId xmlns:a16="http://schemas.microsoft.com/office/drawing/2014/main" id="{346494F5-9338-96F0-4DA4-F70297F8D285}"/>
              </a:ext>
            </a:extLst>
          </p:cNvPr>
          <p:cNvCxnSpPr/>
          <p:nvPr/>
        </p:nvCxnSpPr>
        <p:spPr>
          <a:xfrm>
            <a:off x="1187624" y="3068960"/>
            <a:ext cx="352839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5" name="แผนภูมิ 14">
            <a:extLst>
              <a:ext uri="{FF2B5EF4-FFF2-40B4-BE49-F238E27FC236}">
                <a16:creationId xmlns:a16="http://schemas.microsoft.com/office/drawing/2014/main" id="{00000000-0008-0000-08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666297"/>
              </p:ext>
            </p:extLst>
          </p:nvPr>
        </p:nvGraphicFramePr>
        <p:xfrm>
          <a:off x="4947408" y="2497455"/>
          <a:ext cx="3827568" cy="3972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181598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ไดอะแกรม 4"/>
          <p:cNvGraphicFramePr/>
          <p:nvPr/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683568" y="1430016"/>
            <a:ext cx="8352928" cy="53113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1115719" y="693415"/>
            <a:ext cx="7772400" cy="1007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SUM Adj RW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69E2AE40-B5FA-4E58-A2EB-F15B2AB1B8F6}"/>
              </a:ext>
            </a:extLst>
          </p:cNvPr>
          <p:cNvSpPr txBox="1"/>
          <p:nvPr/>
        </p:nvSpPr>
        <p:spPr>
          <a:xfrm>
            <a:off x="1763688" y="6005191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/>
              <a:t>เปรียบเทียบรายปี</a:t>
            </a:r>
            <a:endParaRPr lang="en-US" dirty="0"/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6282B398-BBFC-45EA-A1FF-7531C20340A5}"/>
              </a:ext>
            </a:extLst>
          </p:cNvPr>
          <p:cNvSpPr txBox="1"/>
          <p:nvPr/>
        </p:nvSpPr>
        <p:spPr>
          <a:xfrm>
            <a:off x="5409446" y="1574805"/>
            <a:ext cx="319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เปรียบเทียบรายเดือน ปีงบ 66</a:t>
            </a:r>
            <a:endParaRPr lang="en-US" dirty="0"/>
          </a:p>
        </p:txBody>
      </p:sp>
      <p:graphicFrame>
        <p:nvGraphicFramePr>
          <p:cNvPr id="12" name="Chart 2">
            <a:extLst>
              <a:ext uri="{FF2B5EF4-FFF2-40B4-BE49-F238E27FC236}">
                <a16:creationId xmlns:a16="http://schemas.microsoft.com/office/drawing/2014/main" id="{00000000-0008-0000-09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0487971"/>
              </p:ext>
            </p:extLst>
          </p:nvPr>
        </p:nvGraphicFramePr>
        <p:xfrm>
          <a:off x="839351" y="1713186"/>
          <a:ext cx="3983628" cy="4091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4" name="Chart 1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1334612"/>
              </p:ext>
            </p:extLst>
          </p:nvPr>
        </p:nvGraphicFramePr>
        <p:xfrm>
          <a:off x="5148064" y="2143608"/>
          <a:ext cx="3672216" cy="4309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917748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532517218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25960" y="67894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ข้อมูลผู้ป่วยในเดือน ตุลาคม 2565 – กุมภาพันธ์ 2566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43508" y="1294060"/>
            <a:ext cx="9000492" cy="54755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D6BF613F-E2D6-4FC7-827C-E4B894624353}"/>
              </a:ext>
            </a:extLst>
          </p:cNvPr>
          <p:cNvSpPr txBox="1"/>
          <p:nvPr/>
        </p:nvSpPr>
        <p:spPr>
          <a:xfrm flipH="1">
            <a:off x="2053692" y="5955849"/>
            <a:ext cx="81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CMI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2C8DEFC1-7116-4B3F-952C-85627F61718E}"/>
              </a:ext>
            </a:extLst>
          </p:cNvPr>
          <p:cNvSpPr txBox="1"/>
          <p:nvPr/>
        </p:nvSpPr>
        <p:spPr>
          <a:xfrm>
            <a:off x="6156176" y="1636044"/>
            <a:ext cx="195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Active bed</a:t>
            </a:r>
          </a:p>
        </p:txBody>
      </p:sp>
      <p:graphicFrame>
        <p:nvGraphicFramePr>
          <p:cNvPr id="11" name="Chart 1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8082549"/>
              </p:ext>
            </p:extLst>
          </p:nvPr>
        </p:nvGraphicFramePr>
        <p:xfrm>
          <a:off x="457200" y="1575644"/>
          <a:ext cx="3898776" cy="4175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" name="Chart 2">
            <a:extLst>
              <a:ext uri="{FF2B5EF4-FFF2-40B4-BE49-F238E27FC236}">
                <a16:creationId xmlns:a16="http://schemas.microsoft.com/office/drawing/2014/main" id="{00000000-0008-0000-0B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2114896"/>
              </p:ext>
            </p:extLst>
          </p:nvPr>
        </p:nvGraphicFramePr>
        <p:xfrm>
          <a:off x="4855647" y="2317270"/>
          <a:ext cx="4036833" cy="4266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3350182388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1075" y="802556"/>
            <a:ext cx="8366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10 อันดับโรคและบริการที่มีค่าใช้จ่ายสูง ผู้ป่วยนอก เดือนตุลาคม 65 – กุมภาพันธ์ 66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280100"/>
            <a:ext cx="8491715" cy="54100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9" name="แผนภูมิ 8">
            <a:extLst>
              <a:ext uri="{FF2B5EF4-FFF2-40B4-BE49-F238E27FC236}">
                <a16:creationId xmlns:a16="http://schemas.microsoft.com/office/drawing/2014/main" id="{00000000-0008-0000-01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0775248"/>
              </p:ext>
            </p:extLst>
          </p:nvPr>
        </p:nvGraphicFramePr>
        <p:xfrm>
          <a:off x="755576" y="1485698"/>
          <a:ext cx="7843643" cy="4895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291983426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3568" y="807539"/>
            <a:ext cx="8366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10 อันดับโรคและบริการที่มีค่าใช้จ่ายสูง ผู้ป่วยนอก เดือนตุลาคม 65 – กุมภาพันธ์ 66 เฉลี่ยจำนวนเงิน/ครั้ง)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23132" y="1331337"/>
            <a:ext cx="8491715" cy="54100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5" name="แผนภูมิ 4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2876486"/>
              </p:ext>
            </p:extLst>
          </p:nvPr>
        </p:nvGraphicFramePr>
        <p:xfrm>
          <a:off x="683568" y="1536935"/>
          <a:ext cx="8069164" cy="4916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013757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07405895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576" y="808117"/>
            <a:ext cx="838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10 อันดับโรคและบริการที่มีค่าใช้จ่ายสูง ผู้ป่วยใน เดือนตุลาคม 65 – กุมภาพันธ์ 66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44781" y="1331336"/>
            <a:ext cx="8491715" cy="54100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8" name="แผนภูมิ 7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1462879"/>
              </p:ext>
            </p:extLst>
          </p:nvPr>
        </p:nvGraphicFramePr>
        <p:xfrm>
          <a:off x="771351" y="1523018"/>
          <a:ext cx="8003029" cy="500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743705262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544781" y="1331336"/>
            <a:ext cx="8491715" cy="54100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807539"/>
            <a:ext cx="8366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10 อันดับโรคและบริการที่มีค่าใช้จ่ายสูง ผู้ป่วยใน เดือนตุลาคม 65 – กุมภาพันธ์ 66 (เฉลี่ยจำนวนเงิน/ครั้ง)</a:t>
            </a:r>
          </a:p>
        </p:txBody>
      </p:sp>
      <p:graphicFrame>
        <p:nvGraphicFramePr>
          <p:cNvPr id="7" name="แผนภูมิ 6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8770157"/>
              </p:ext>
            </p:extLst>
          </p:nvPr>
        </p:nvGraphicFramePr>
        <p:xfrm>
          <a:off x="755577" y="1536934"/>
          <a:ext cx="8018804" cy="498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58633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1103060" y="2132856"/>
            <a:ext cx="777686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</a:t>
            </a:r>
            <a:endParaRPr lang="th-TH" sz="1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" y="0"/>
            <a:ext cx="9144000" cy="6858000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" y="-4369"/>
            <a:ext cx="1071562" cy="1071562"/>
          </a:xfrm>
          <a:prstGeom prst="rect">
            <a:avLst/>
          </a:prstGeom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1465477626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Angsana New" panose="02020603050405020304" pitchFamily="18" charset="-34"/>
                <a:cs typeface="+mj-cs"/>
              </a:rPr>
              <a:t>จำนวนผู้รับบริการผู้ป่วยนอก เดือน ตค.</a:t>
            </a:r>
            <a:r>
              <a:rPr lang="en-US" sz="3600" b="1" dirty="0">
                <a:latin typeface="Angsana New" panose="02020603050405020304" pitchFamily="18" charset="-34"/>
                <a:cs typeface="+mj-cs"/>
              </a:rPr>
              <a:t>65-</a:t>
            </a:r>
            <a:r>
              <a:rPr lang="th-TH" sz="3600" b="1" dirty="0">
                <a:latin typeface="Angsana New" panose="02020603050405020304" pitchFamily="18" charset="-34"/>
                <a:cs typeface="+mj-cs"/>
              </a:rPr>
              <a:t>กพ.66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90358"/>
            <a:ext cx="8491715" cy="53510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E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4608471"/>
              </p:ext>
            </p:extLst>
          </p:nvPr>
        </p:nvGraphicFramePr>
        <p:xfrm>
          <a:off x="755576" y="1692276"/>
          <a:ext cx="7992888" cy="4891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903600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765702503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จำนวนผู้รับบริการผู้ป่วยนอก แยกรายสิทธิ ตค.65-กพ.66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90358"/>
            <a:ext cx="8491715" cy="53510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4079269"/>
              </p:ext>
            </p:extLst>
          </p:nvPr>
        </p:nvGraphicFramePr>
        <p:xfrm>
          <a:off x="755577" y="1595957"/>
          <a:ext cx="8018804" cy="4929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06792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3523425432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จำนวนผู้รับบริการผู้ป่วยใน เดือน </a:t>
            </a:r>
            <a:r>
              <a:rPr lang="th-TH" sz="3600" b="1" dirty="0" err="1">
                <a:cs typeface="+mj-cs"/>
              </a:rPr>
              <a:t>ตค</a:t>
            </a:r>
            <a:r>
              <a:rPr lang="th-TH" sz="3600" b="1" dirty="0">
                <a:cs typeface="+mj-cs"/>
              </a:rPr>
              <a:t>. 65 – กพ.66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90358"/>
            <a:ext cx="8491715" cy="53510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2017898"/>
              </p:ext>
            </p:extLst>
          </p:nvPr>
        </p:nvGraphicFramePr>
        <p:xfrm>
          <a:off x="899591" y="1657640"/>
          <a:ext cx="7874789" cy="4925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047249113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Angsana New" panose="02020603050405020304" pitchFamily="18" charset="-34"/>
                <a:cs typeface="+mj-cs"/>
              </a:rPr>
              <a:t>จำนวนผู้รับบริการผู้ป่วยใน แยกรายสิทธิ เดือน ตค.65</a:t>
            </a:r>
            <a:r>
              <a:rPr lang="en-US" sz="3200" b="1" dirty="0">
                <a:latin typeface="Angsana New" panose="02020603050405020304" pitchFamily="18" charset="-34"/>
                <a:cs typeface="+mj-cs"/>
              </a:rPr>
              <a:t>-</a:t>
            </a:r>
            <a:r>
              <a:rPr lang="th-TH" sz="3200" b="1" dirty="0">
                <a:latin typeface="Angsana New" panose="02020603050405020304" pitchFamily="18" charset="-34"/>
                <a:cs typeface="+mj-cs"/>
              </a:rPr>
              <a:t>กพ.66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90358"/>
            <a:ext cx="8491715" cy="53510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0972453"/>
              </p:ext>
            </p:extLst>
          </p:nvPr>
        </p:nvGraphicFramePr>
        <p:xfrm>
          <a:off x="843378" y="1713390"/>
          <a:ext cx="7905085" cy="4869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/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90666" y="658393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cs typeface="+mj-cs"/>
              </a:rPr>
              <a:t>สาเหตุการตาย เดือน ตุลาคม 2565 – กุมภาพันธ์</a:t>
            </a:r>
            <a:r>
              <a:rPr lang="th-TH" sz="2400" b="1" dirty="0">
                <a:latin typeface="Angsana New" panose="02020603050405020304" pitchFamily="18" charset="-34"/>
                <a:cs typeface="+mj-cs"/>
              </a:rPr>
              <a:t> 2566</a:t>
            </a:r>
            <a:endParaRPr lang="th-TH" sz="2400" b="1" dirty="0">
              <a:cs typeface="+mj-cs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23528" y="1196735"/>
            <a:ext cx="8779774" cy="56335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9" name="ตาราง 8">
            <a:extLst>
              <a:ext uri="{FF2B5EF4-FFF2-40B4-BE49-F238E27FC236}">
                <a16:creationId xmlns:a16="http://schemas.microsoft.com/office/drawing/2014/main" id="{77A5D12D-80C7-477B-AA1D-4D6B48475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262197"/>
              </p:ext>
            </p:extLst>
          </p:nvPr>
        </p:nvGraphicFramePr>
        <p:xfrm>
          <a:off x="614174" y="1247709"/>
          <a:ext cx="7915652" cy="526476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52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9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7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0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54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0583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อันดับ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สาเหตุการตาย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ประจำเดือนกุมภาพันธ์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สะสมในปี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จำนวน/คน (</a:t>
                      </a:r>
                      <a:r>
                        <a:rPr lang="en-US" sz="1600" baseline="0" dirty="0">
                          <a:latin typeface="Angsana New" pitchFamily="18" charset="-34"/>
                          <a:cs typeface="Angsana New" pitchFamily="18" charset="-34"/>
                        </a:rPr>
                        <a:t>n=</a:t>
                      </a:r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27)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คิดเป็นร้อยละ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705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จมน้ำ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14.81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504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ผูกคอ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11.12</a:t>
                      </a:r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177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ไม่ทราบสาเหตุ</a:t>
                      </a:r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11.12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518782"/>
                  </a:ext>
                </a:extLst>
              </a:tr>
              <a:tr h="214409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Cardiac arrest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11.12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641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อุบัติเหตุจราจร</a:t>
                      </a:r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11.12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873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RESPIRATORY FAILURE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7.41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113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 err="1">
                          <a:latin typeface="Angsana New" pitchFamily="18" charset="-34"/>
                          <a:cs typeface="Angsana New" pitchFamily="18" charset="-34"/>
                        </a:rPr>
                        <a:t>Hemorrage</a:t>
                      </a: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 hypovolemic shock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3.70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9449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SEPSIS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3.70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722574"/>
                  </a:ext>
                </a:extLst>
              </a:tr>
              <a:tr h="188136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Myocardial infarction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3.70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079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Chronic kidney disease stage 5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3.70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6608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โดนยิง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3.70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273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ngsana New" pitchFamily="18" charset="-34"/>
                          <a:cs typeface="Angsana New" pitchFamily="18" charset="-34"/>
                        </a:rPr>
                        <a:t>Ischemic</a:t>
                      </a: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 heart disease</a:t>
                      </a:r>
                      <a:endParaRPr lang="th-TH" sz="1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3.70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7513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13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Septic shock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3.70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90969"/>
                  </a:ext>
                </a:extLst>
              </a:tr>
              <a:tr h="262753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14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COPD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3.70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188366"/>
                  </a:ext>
                </a:extLst>
              </a:tr>
              <a:tr h="327009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15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มะเร็งลำไส้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3.70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58617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E8570BB-5D37-4D7F-9D0D-7D5B196D6B9A}"/>
              </a:ext>
            </a:extLst>
          </p:cNvPr>
          <p:cNvSpPr txBox="1"/>
          <p:nvPr/>
        </p:nvSpPr>
        <p:spPr>
          <a:xfrm>
            <a:off x="563605" y="6383776"/>
            <a:ext cx="6980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cs typeface="+mj-cs"/>
              </a:rPr>
              <a:t>***</a:t>
            </a:r>
            <a:r>
              <a:rPr lang="th-TH" sz="1400" dirty="0">
                <a:solidFill>
                  <a:srgbClr val="FF0000"/>
                </a:solidFill>
                <a:cs typeface="+mj-cs"/>
              </a:rPr>
              <a:t>ที่มาแหล่งข้อมูล </a:t>
            </a:r>
            <a:r>
              <a:rPr lang="en-US" sz="1400" dirty="0">
                <a:solidFill>
                  <a:srgbClr val="FF0000"/>
                </a:solidFill>
                <a:cs typeface="+mj-cs"/>
              </a:rPr>
              <a:t>: </a:t>
            </a:r>
            <a:r>
              <a:rPr lang="th-TH" sz="1400" dirty="0">
                <a:solidFill>
                  <a:srgbClr val="FF0000"/>
                </a:solidFill>
                <a:cs typeface="+mj-cs"/>
              </a:rPr>
              <a:t>หนังสือรับรองการตาย</a:t>
            </a:r>
          </a:p>
          <a:p>
            <a:r>
              <a:rPr lang="en-US" sz="1400" dirty="0">
                <a:solidFill>
                  <a:srgbClr val="FF0000"/>
                </a:solidFill>
                <a:cs typeface="+mj-cs"/>
              </a:rPr>
              <a:t>*** </a:t>
            </a:r>
            <a:r>
              <a:rPr lang="th-TH" sz="1400" dirty="0">
                <a:solidFill>
                  <a:srgbClr val="FF0000"/>
                </a:solidFill>
                <a:cs typeface="+mj-cs"/>
              </a:rPr>
              <a:t>สาเหตุการตายทั้ง นอกและในโรงพยาบาล</a:t>
            </a:r>
          </a:p>
        </p:txBody>
      </p:sp>
    </p:spTree>
    <p:extLst>
      <p:ext uri="{BB962C8B-B14F-4D97-AF65-F5344CB8AC3E}">
        <p14:creationId xmlns:p14="http://schemas.microsoft.com/office/powerpoint/2010/main" val="3715945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532517218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cs typeface="+mj-cs"/>
              </a:rPr>
              <a:t>10 อันดับส่งต่อผู้ป่วยนอก เดือน ตุลาคม 2565 – กุมภาพันธ์ 2566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90358"/>
            <a:ext cx="8491715" cy="53510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9" name="วัตถุ 8">
            <a:extLst>
              <a:ext uri="{FF2B5EF4-FFF2-40B4-BE49-F238E27FC236}">
                <a16:creationId xmlns:a16="http://schemas.microsoft.com/office/drawing/2014/main" id="{F1B6B82C-2962-637B-51CD-5A12B2760F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707950"/>
              </p:ext>
            </p:extLst>
          </p:nvPr>
        </p:nvGraphicFramePr>
        <p:xfrm>
          <a:off x="899592" y="1651482"/>
          <a:ext cx="7983582" cy="487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9" imgW="7033327" imgH="3215685" progId="Excel.Sheet.12">
                  <p:embed/>
                </p:oleObj>
              </mc:Choice>
              <mc:Fallback>
                <p:oleObj name="Worksheet" r:id="rId9" imgW="7033327" imgH="32156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99592" y="1651482"/>
                        <a:ext cx="7983582" cy="4873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532517218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cs typeface="+mj-cs"/>
              </a:rPr>
              <a:t>10 อันดับส่งต่อผู้ป่วยใน เดือน ตุลาคม 2565 – กุมภาพันธ์ 2566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268760"/>
            <a:ext cx="8491715" cy="53510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4" name="วัตถุ 3">
            <a:extLst>
              <a:ext uri="{FF2B5EF4-FFF2-40B4-BE49-F238E27FC236}">
                <a16:creationId xmlns:a16="http://schemas.microsoft.com/office/drawing/2014/main" id="{1682D79E-9D02-41B9-E308-069561AF00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749595"/>
              </p:ext>
            </p:extLst>
          </p:nvPr>
        </p:nvGraphicFramePr>
        <p:xfrm>
          <a:off x="800099" y="1430016"/>
          <a:ext cx="7799119" cy="502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9" imgW="5410181" imgH="3726044" progId="Excel.Sheet.12">
                  <p:embed/>
                </p:oleObj>
              </mc:Choice>
              <mc:Fallback>
                <p:oleObj name="Worksheet" r:id="rId9" imgW="5410181" imgH="37260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0099" y="1430016"/>
                        <a:ext cx="7799119" cy="5027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532517218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66202" y="744027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cs typeface="+mj-cs"/>
              </a:rPr>
              <a:t>อันดับโรคผู้ป่วยนอก เดือน ตุลาคม 2565 – กุมภาพันธ์ 2566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90358"/>
            <a:ext cx="8491715" cy="53510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5" name="แผนภูมิ 4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957782"/>
              </p:ext>
            </p:extLst>
          </p:nvPr>
        </p:nvGraphicFramePr>
        <p:xfrm>
          <a:off x="866201" y="1606532"/>
          <a:ext cx="7733017" cy="4918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5451</TotalTime>
  <Words>406</Words>
  <Application>Microsoft Office PowerPoint</Application>
  <PresentationFormat>นำเสนอทางหน้าจอ (4:3)</PresentationFormat>
  <Paragraphs>117</Paragraphs>
  <Slides>18</Slides>
  <Notes>0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25" baseType="lpstr">
      <vt:lpstr>Angsana New</vt:lpstr>
      <vt:lpstr>AngsanaUPC</vt:lpstr>
      <vt:lpstr>Arial</vt:lpstr>
      <vt:lpstr>Calibri</vt:lpstr>
      <vt:lpstr>TH SarabunPSK</vt:lpstr>
      <vt:lpstr>ชุดรูปแบบของ Office</vt:lpstr>
      <vt:lpstr>Microsoft Excel Worksheet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INS03</dc:creator>
  <cp:lastModifiedBy>Lemeli3</cp:lastModifiedBy>
  <cp:revision>259</cp:revision>
  <dcterms:created xsi:type="dcterms:W3CDTF">2021-02-22T02:20:15Z</dcterms:created>
  <dcterms:modified xsi:type="dcterms:W3CDTF">2023-04-04T07:49:42Z</dcterms:modified>
</cp:coreProperties>
</file>