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2" r:id="rId4"/>
    <p:sldId id="266" r:id="rId5"/>
    <p:sldId id="265" r:id="rId6"/>
    <p:sldId id="264" r:id="rId7"/>
    <p:sldId id="268" r:id="rId8"/>
    <p:sldId id="267" r:id="rId9"/>
    <p:sldId id="270" r:id="rId10"/>
    <p:sldId id="272" r:id="rId11"/>
    <p:sldId id="274" r:id="rId12"/>
    <p:sldId id="269" r:id="rId13"/>
    <p:sldId id="271" r:id="rId14"/>
    <p:sldId id="276" r:id="rId15"/>
    <p:sldId id="273" r:id="rId16"/>
    <p:sldId id="275" r:id="rId17"/>
    <p:sldId id="277" r:id="rId18"/>
    <p:sldId id="256" r:id="rId19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จน.ผปนอก!$A$2</c:f>
              <c:strCache>
                <c:ptCount val="1"/>
                <c:pt idx="0">
                  <c:v>จำนวนครั้งของผู้ป่วยนอกทั้งหมด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ngsana New" panose="02020603050405020304" pitchFamily="18" charset="-34"/>
                    <a:ea typeface="+mn-ea"/>
                    <a:cs typeface="Angsana New" panose="02020603050405020304" pitchFamily="18" charset="-34"/>
                  </a:defRPr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จน.ผปนอก!$B$1:$J$1</c:f>
              <c:strCache>
                <c:ptCount val="9"/>
                <c:pt idx="0">
                  <c:v>ตค 65</c:v>
                </c:pt>
                <c:pt idx="1">
                  <c:v>พย 65</c:v>
                </c:pt>
                <c:pt idx="2">
                  <c:v>ธค 65</c:v>
                </c:pt>
                <c:pt idx="3">
                  <c:v>มค 66</c:v>
                </c:pt>
                <c:pt idx="4">
                  <c:v>กพ 66</c:v>
                </c:pt>
                <c:pt idx="5">
                  <c:v>มีค 66</c:v>
                </c:pt>
                <c:pt idx="6">
                  <c:v>เมย 66</c:v>
                </c:pt>
                <c:pt idx="7">
                  <c:v>พค 66</c:v>
                </c:pt>
                <c:pt idx="8">
                  <c:v>มิย 66</c:v>
                </c:pt>
              </c:strCache>
            </c:strRef>
          </c:cat>
          <c:val>
            <c:numRef>
              <c:f>จน.ผปนอก!$B$2:$J$2</c:f>
              <c:numCache>
                <c:formatCode>_-* #,##0_-;\-* #,##0_-;_-* "-"??_-;_-@_-</c:formatCode>
                <c:ptCount val="9"/>
                <c:pt idx="0">
                  <c:v>6939</c:v>
                </c:pt>
                <c:pt idx="1">
                  <c:v>8003</c:v>
                </c:pt>
                <c:pt idx="2">
                  <c:v>7158</c:v>
                </c:pt>
                <c:pt idx="3">
                  <c:v>7839</c:v>
                </c:pt>
                <c:pt idx="4">
                  <c:v>7011</c:v>
                </c:pt>
                <c:pt idx="5">
                  <c:v>8265</c:v>
                </c:pt>
                <c:pt idx="6">
                  <c:v>7118</c:v>
                </c:pt>
                <c:pt idx="7">
                  <c:v>8314</c:v>
                </c:pt>
                <c:pt idx="8">
                  <c:v>8142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527-4C38-A494-434DEE4200DD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3609088"/>
        <c:axId val="103611008"/>
      </c:lineChart>
      <c:catAx>
        <c:axId val="103609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103611008"/>
        <c:crosses val="autoZero"/>
        <c:auto val="1"/>
        <c:lblAlgn val="ctr"/>
        <c:lblOffset val="100"/>
        <c:noMultiLvlLbl val="0"/>
      </c:catAx>
      <c:valAx>
        <c:axId val="103611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103609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aseline="0">
          <a:latin typeface="Angsana New" panose="02020603050405020304" pitchFamily="18" charset="-34"/>
          <a:cs typeface="Angsana New" panose="02020603050405020304" pitchFamily="18" charset="-34"/>
        </a:defRPr>
      </a:pPr>
      <a:endParaRPr lang="th-TH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'sum  Adj Rw'!$A$2</c:f>
              <c:strCache>
                <c:ptCount val="1"/>
                <c:pt idx="0">
                  <c:v>จำนวน SumAdjRW ทั้งหมด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ngsana New" panose="02020603050405020304" pitchFamily="18" charset="-34"/>
                    <a:ea typeface="+mn-ea"/>
                    <a:cs typeface="Angsana New" panose="02020603050405020304" pitchFamily="18" charset="-34"/>
                  </a:defRPr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'sum  Adj Rw'!$B$1:$J$1</c:f>
              <c:strCache>
                <c:ptCount val="9"/>
                <c:pt idx="0">
                  <c:v>ตค 65</c:v>
                </c:pt>
                <c:pt idx="1">
                  <c:v>พย 65</c:v>
                </c:pt>
                <c:pt idx="2">
                  <c:v>ธค 65</c:v>
                </c:pt>
                <c:pt idx="3">
                  <c:v>มค.66</c:v>
                </c:pt>
                <c:pt idx="4">
                  <c:v>กพ.66</c:v>
                </c:pt>
                <c:pt idx="5">
                  <c:v>มีค.66</c:v>
                </c:pt>
                <c:pt idx="6">
                  <c:v>เมย.66</c:v>
                </c:pt>
                <c:pt idx="7">
                  <c:v>พค.66</c:v>
                </c:pt>
                <c:pt idx="8">
                  <c:v>มิย.66</c:v>
                </c:pt>
              </c:strCache>
            </c:strRef>
          </c:cat>
          <c:val>
            <c:numRef>
              <c:f>'sum  Adj Rw'!$B$2:$J$2</c:f>
              <c:numCache>
                <c:formatCode>General</c:formatCode>
                <c:ptCount val="9"/>
                <c:pt idx="0" formatCode="0.0000">
                  <c:v>106.4</c:v>
                </c:pt>
                <c:pt idx="1">
                  <c:v>118.88</c:v>
                </c:pt>
                <c:pt idx="2" formatCode="0.0000">
                  <c:v>140.04</c:v>
                </c:pt>
                <c:pt idx="3" formatCode="0.0000">
                  <c:v>160.57</c:v>
                </c:pt>
                <c:pt idx="4" formatCode="0.0000">
                  <c:v>141.43</c:v>
                </c:pt>
                <c:pt idx="5" formatCode="0.00">
                  <c:v>138.56</c:v>
                </c:pt>
                <c:pt idx="6" formatCode="0.00">
                  <c:v>134.55000000000001</c:v>
                </c:pt>
                <c:pt idx="7" formatCode="0.00">
                  <c:v>146.04</c:v>
                </c:pt>
                <c:pt idx="8" formatCode="0.00">
                  <c:v>145.63999999999999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9C2-414B-A884-387C0C8C37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619776"/>
        <c:axId val="102629760"/>
      </c:lineChart>
      <c:catAx>
        <c:axId val="102619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102629760"/>
        <c:crosses val="autoZero"/>
        <c:auto val="1"/>
        <c:lblAlgn val="ctr"/>
        <c:lblOffset val="100"/>
        <c:noMultiLvlLbl val="0"/>
      </c:catAx>
      <c:valAx>
        <c:axId val="102629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102619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aseline="0">
          <a:latin typeface="Angsana New" panose="02020603050405020304" pitchFamily="18" charset="-34"/>
          <a:cs typeface="Angsana New" panose="02020603050405020304" pitchFamily="18" charset="-34"/>
        </a:defRPr>
      </a:pPr>
      <a:endParaRPr lang="th-TH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'CMI+Active bed'!$A$3</c:f>
              <c:strCache>
                <c:ptCount val="1"/>
                <c:pt idx="0">
                  <c:v>active bed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ngsana New" panose="02020603050405020304" pitchFamily="18" charset="-34"/>
                    <a:ea typeface="+mn-ea"/>
                    <a:cs typeface="Angsana New" panose="02020603050405020304" pitchFamily="18" charset="-34"/>
                  </a:defRPr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'CMI+Active bed'!$B$1:$J$1</c:f>
              <c:strCache>
                <c:ptCount val="9"/>
                <c:pt idx="0">
                  <c:v>ตค 65</c:v>
                </c:pt>
                <c:pt idx="1">
                  <c:v>พย 65</c:v>
                </c:pt>
                <c:pt idx="2">
                  <c:v>ธค 65</c:v>
                </c:pt>
                <c:pt idx="3">
                  <c:v>มค 66</c:v>
                </c:pt>
                <c:pt idx="4">
                  <c:v>กพ 66</c:v>
                </c:pt>
                <c:pt idx="5">
                  <c:v>มีค 66</c:v>
                </c:pt>
                <c:pt idx="6">
                  <c:v>เมย 66</c:v>
                </c:pt>
                <c:pt idx="7">
                  <c:v>พค 66</c:v>
                </c:pt>
                <c:pt idx="8">
                  <c:v>มิย 66</c:v>
                </c:pt>
              </c:strCache>
            </c:strRef>
          </c:cat>
          <c:val>
            <c:numRef>
              <c:f>'CMI+Active bed'!$B$3:$J$3</c:f>
              <c:numCache>
                <c:formatCode>0.00</c:formatCode>
                <c:ptCount val="9"/>
                <c:pt idx="0">
                  <c:v>16.515000000000001</c:v>
                </c:pt>
                <c:pt idx="1">
                  <c:v>21.933000000000003</c:v>
                </c:pt>
                <c:pt idx="2">
                  <c:v>20.68</c:v>
                </c:pt>
                <c:pt idx="3">
                  <c:v>25.39</c:v>
                </c:pt>
                <c:pt idx="4">
                  <c:v>24.36</c:v>
                </c:pt>
                <c:pt idx="5">
                  <c:v>22.55</c:v>
                </c:pt>
                <c:pt idx="6">
                  <c:v>21.07</c:v>
                </c:pt>
                <c:pt idx="7">
                  <c:v>20.32</c:v>
                </c:pt>
                <c:pt idx="8">
                  <c:v>23.6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92E-43D8-91A9-84EF913BEFDF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2770560"/>
        <c:axId val="102793984"/>
      </c:lineChart>
      <c:catAx>
        <c:axId val="102770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102793984"/>
        <c:crosses val="autoZero"/>
        <c:auto val="1"/>
        <c:lblAlgn val="ctr"/>
        <c:lblOffset val="100"/>
        <c:noMultiLvlLbl val="0"/>
      </c:catAx>
      <c:valAx>
        <c:axId val="102793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102770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aseline="0">
          <a:latin typeface="Angsana New" panose="02020603050405020304" pitchFamily="18" charset="-34"/>
          <a:cs typeface="Angsana New" panose="02020603050405020304" pitchFamily="18" charset="-34"/>
        </a:defRPr>
      </a:pPr>
      <a:endParaRPr lang="th-TH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03394157641557"/>
          <c:y val="6.7878787878787886E-2"/>
          <c:w val="0.84883636559081987"/>
          <c:h val="0.83477203531376765"/>
        </c:manualLayout>
      </c:layout>
      <c:lineChart>
        <c:grouping val="standard"/>
        <c:varyColors val="0"/>
        <c:ser>
          <c:idx val="0"/>
          <c:order val="0"/>
          <c:tx>
            <c:strRef>
              <c:f>'CMI+Active bed'!$A$2</c:f>
              <c:strCache>
                <c:ptCount val="1"/>
                <c:pt idx="0">
                  <c:v>CMI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ngsana New" panose="02020603050405020304" pitchFamily="18" charset="-34"/>
                    <a:ea typeface="+mn-ea"/>
                    <a:cs typeface="Angsana New" panose="02020603050405020304" pitchFamily="18" charset="-34"/>
                  </a:defRPr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'CMI+Active bed'!$B$1:$J$1</c:f>
              <c:strCache>
                <c:ptCount val="9"/>
                <c:pt idx="0">
                  <c:v>ตค 65</c:v>
                </c:pt>
                <c:pt idx="1">
                  <c:v>พย 65</c:v>
                </c:pt>
                <c:pt idx="2">
                  <c:v>ธค 65</c:v>
                </c:pt>
                <c:pt idx="3">
                  <c:v>มค 66</c:v>
                </c:pt>
                <c:pt idx="4">
                  <c:v>กพ 66</c:v>
                </c:pt>
                <c:pt idx="5">
                  <c:v>มีค 66</c:v>
                </c:pt>
                <c:pt idx="6">
                  <c:v>เมย 66</c:v>
                </c:pt>
                <c:pt idx="7">
                  <c:v>พค 66</c:v>
                </c:pt>
                <c:pt idx="8">
                  <c:v>มิย 66</c:v>
                </c:pt>
              </c:strCache>
            </c:strRef>
          </c:cat>
          <c:val>
            <c:numRef>
              <c:f>'CMI+Active bed'!$B$2:$J$2</c:f>
              <c:numCache>
                <c:formatCode>0.0000</c:formatCode>
                <c:ptCount val="9"/>
                <c:pt idx="0">
                  <c:v>0.48</c:v>
                </c:pt>
                <c:pt idx="1">
                  <c:v>0.47</c:v>
                </c:pt>
                <c:pt idx="2">
                  <c:v>0.55000000000000004</c:v>
                </c:pt>
                <c:pt idx="3">
                  <c:v>0.53</c:v>
                </c:pt>
                <c:pt idx="4">
                  <c:v>0.53</c:v>
                </c:pt>
                <c:pt idx="5">
                  <c:v>0.52</c:v>
                </c:pt>
                <c:pt idx="6">
                  <c:v>0.49469999999999997</c:v>
                </c:pt>
                <c:pt idx="7">
                  <c:v>0.55320000000000003</c:v>
                </c:pt>
                <c:pt idx="8">
                  <c:v>0.51100000000000001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B86-4796-B2C0-6DA0B62E9B79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2744064"/>
        <c:axId val="102746752"/>
      </c:lineChart>
      <c:catAx>
        <c:axId val="102744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102746752"/>
        <c:crosses val="autoZero"/>
        <c:auto val="1"/>
        <c:lblAlgn val="ctr"/>
        <c:lblOffset val="100"/>
        <c:noMultiLvlLbl val="0"/>
      </c:catAx>
      <c:valAx>
        <c:axId val="102746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102744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aseline="0">
          <a:latin typeface="Angsana New" panose="02020603050405020304" pitchFamily="18" charset="-34"/>
          <a:cs typeface="Angsana New" panose="02020603050405020304" pitchFamily="18" charset="-34"/>
        </a:defRPr>
      </a:pPr>
      <a:endParaRPr lang="th-TH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5988449800940588"/>
          <c:y val="1.9302472464855055E-2"/>
          <c:w val="0.67963319098237707"/>
          <c:h val="0.87691153540199029"/>
        </c:manualLayout>
      </c:layout>
      <c:bar3D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3"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3"/>
              </a:solidFill>
              <a:prstDash val="solid"/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'chart  opd'!$A$13:$A$22</c:f>
              <c:strCache>
                <c:ptCount val="10"/>
                <c:pt idx="0">
                  <c:v>Essential (primary) hypertension</c:v>
                </c:pt>
                <c:pt idx="1">
                  <c:v>Diabetes millitus (DM)</c:v>
                </c:pt>
                <c:pt idx="2">
                  <c:v>ลมปลายปัตคาดสัญญาณ 3 หลัง</c:v>
                </c:pt>
                <c:pt idx="3">
                  <c:v>caries of dentine</c:v>
                </c:pt>
                <c:pt idx="4">
                  <c:v>Follow-up examination after other treatment</c:v>
                </c:pt>
                <c:pt idx="5">
                  <c:v>Attention to surgical dressing and sutures</c:v>
                </c:pt>
                <c:pt idx="6">
                  <c:v>Asthma, unspecified</c:v>
                </c:pt>
                <c:pt idx="7">
                  <c:v>necrosis of pulp</c:v>
                </c:pt>
                <c:pt idx="8">
                  <c:v>muscle strain</c:v>
                </c:pt>
                <c:pt idx="9">
                  <c:v>Acute nasopharyngitis (commom cold)</c:v>
                </c:pt>
              </c:strCache>
            </c:strRef>
          </c:cat>
          <c:val>
            <c:numRef>
              <c:f>'chart  opd'!$B$13:$B$22</c:f>
              <c:numCache>
                <c:formatCode>#,##0.00_);\(#,##0.00\)</c:formatCode>
                <c:ptCount val="10"/>
                <c:pt idx="0">
                  <c:v>4172320.6</c:v>
                </c:pt>
                <c:pt idx="1">
                  <c:v>4071900.95</c:v>
                </c:pt>
                <c:pt idx="2" formatCode="_(* #,##0.00_);_(* \(#,##0.00\);_(* &quot;-&quot;??_);_(@_)">
                  <c:v>1056985.25</c:v>
                </c:pt>
                <c:pt idx="3" formatCode="_(* #,##0.00_);_(* \(#,##0.00\);_(* &quot;-&quot;??_);_(@_)">
                  <c:v>1004361.75</c:v>
                </c:pt>
                <c:pt idx="4" formatCode="_(* #,##0.00_);_(* \(#,##0.00\);_(* &quot;-&quot;??_);_(@_)">
                  <c:v>704600.13</c:v>
                </c:pt>
                <c:pt idx="5" formatCode="_(* #,##0.00_);_(* \(#,##0.00\);_(* &quot;-&quot;??_);_(@_)">
                  <c:v>588263.80000000005</c:v>
                </c:pt>
                <c:pt idx="6" formatCode="_(* #,##0.00_);_(* \(#,##0.00\);_(* &quot;-&quot;??_);_(@_)">
                  <c:v>519691.56</c:v>
                </c:pt>
                <c:pt idx="7" formatCode="_(* #,##0.00_);_(* \(#,##0.00\);_(* &quot;-&quot;??_);_(@_)">
                  <c:v>500452.75</c:v>
                </c:pt>
                <c:pt idx="8" formatCode="_(* #,##0.00_);_(* \(#,##0.00\);_(* &quot;-&quot;??_);_(@_)">
                  <c:v>470135</c:v>
                </c:pt>
                <c:pt idx="9" formatCode="_(* #,##0.00_);_(* \(#,##0.00\);_(* &quot;-&quot;??_);_(@_)">
                  <c:v>366695.7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0E-4866-802F-B427A411F4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0514560"/>
        <c:axId val="30516352"/>
        <c:axId val="0"/>
      </c:bar3DChart>
      <c:catAx>
        <c:axId val="3051456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30516352"/>
        <c:crosses val="autoZero"/>
        <c:auto val="1"/>
        <c:lblAlgn val="ctr"/>
        <c:lblOffset val="100"/>
        <c:noMultiLvlLbl val="0"/>
      </c:catAx>
      <c:valAx>
        <c:axId val="30516352"/>
        <c:scaling>
          <c:orientation val="minMax"/>
        </c:scaling>
        <c:delete val="0"/>
        <c:axPos val="b"/>
        <c:majorGridlines/>
        <c:numFmt formatCode="#,##0.00_);\(#,##0.00\)" sourceLinked="1"/>
        <c:majorTickMark val="out"/>
        <c:minorTickMark val="none"/>
        <c:tickLblPos val="nextTo"/>
        <c:crossAx val="305145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 baseline="0">
          <a:latin typeface="Angsana New" panose="02020603050405020304" pitchFamily="18" charset="-34"/>
          <a:cs typeface="Angsana New" panose="02020603050405020304" pitchFamily="18" charset="-34"/>
        </a:defRPr>
      </a:pPr>
      <a:endParaRPr lang="th-TH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'chart  opd'!$B$1</c:f>
              <c:strCache>
                <c:ptCount val="1"/>
                <c:pt idx="0">
                  <c:v>จำนวนครั้ง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3"/>
              </a:solidFill>
              <a:prstDash val="solid"/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'chart  opd'!$A$2:$A$18</c:f>
              <c:strCache>
                <c:ptCount val="17"/>
                <c:pt idx="0">
                  <c:v>Diabetes millitus (DM)</c:v>
                </c:pt>
                <c:pt idx="1">
                  <c:v>Essential (primary) hypertension</c:v>
                </c:pt>
                <c:pt idx="2">
                  <c:v>Asthma, unspecified</c:v>
                </c:pt>
                <c:pt idx="3">
                  <c:v>caries of dentine</c:v>
                </c:pt>
                <c:pt idx="4">
                  <c:v>necrosis of pulp</c:v>
                </c:pt>
                <c:pt idx="5">
                  <c:v>muscle strain</c:v>
                </c:pt>
                <c:pt idx="6">
                  <c:v>ลมปลายปัตคาดสัญญาณ 3 หลัง</c:v>
                </c:pt>
                <c:pt idx="7">
                  <c:v>Acute nasopharyngitis (commom cold)</c:v>
                </c:pt>
                <c:pt idx="8">
                  <c:v>Follow-up examination after other treatment</c:v>
                </c:pt>
                <c:pt idx="9">
                  <c:v>Attention to surgical dressing and sutures</c:v>
                </c:pt>
                <c:pt idx="10">
                  <c:v>โรค</c:v>
                </c:pt>
                <c:pt idx="11">
                  <c:v>Essential (primary) hypertension</c:v>
                </c:pt>
                <c:pt idx="12">
                  <c:v>Diabetes millitus (DM)</c:v>
                </c:pt>
                <c:pt idx="13">
                  <c:v>ลมปลายปัตคาดสัญญาณ 3 หลัง</c:v>
                </c:pt>
                <c:pt idx="14">
                  <c:v>caries of dentine</c:v>
                </c:pt>
                <c:pt idx="15">
                  <c:v>Follow-up examination after other treatment</c:v>
                </c:pt>
                <c:pt idx="16">
                  <c:v>Attention to surgical dressing and sutures</c:v>
                </c:pt>
              </c:strCache>
            </c:strRef>
          </c:cat>
          <c:val>
            <c:numRef>
              <c:f>'chart  opd'!$B$2:$B$11</c:f>
              <c:numCache>
                <c:formatCode>General</c:formatCode>
                <c:ptCount val="10"/>
                <c:pt idx="0" formatCode="#,##0_);\(#,##0\)">
                  <c:v>3729</c:v>
                </c:pt>
                <c:pt idx="1">
                  <c:v>5480</c:v>
                </c:pt>
                <c:pt idx="2" formatCode="_(* #,##0_);_(* \(#,##0\);_(* &quot;-&quot;??_);_(@_)">
                  <c:v>762</c:v>
                </c:pt>
                <c:pt idx="3" formatCode="#,##0_);\(#,##0\)">
                  <c:v>960</c:v>
                </c:pt>
                <c:pt idx="4" formatCode="#,##0_);\(#,##0\)">
                  <c:v>1065</c:v>
                </c:pt>
                <c:pt idx="5" formatCode="#,##0_);\(#,##0\)">
                  <c:v>1223</c:v>
                </c:pt>
                <c:pt idx="6" formatCode="_(* #,##0_);_(* \(#,##0\);_(* &quot;-&quot;??_);_(@_)">
                  <c:v>3196</c:v>
                </c:pt>
                <c:pt idx="7" formatCode="_(* #,##0_);_(* \(#,##0\);_(* &quot;-&quot;??_);_(@_)">
                  <c:v>1367</c:v>
                </c:pt>
                <c:pt idx="8" formatCode="_(* #,##0_);_(* \(#,##0\);_(* &quot;-&quot;??_);_(@_)">
                  <c:v>3678</c:v>
                </c:pt>
                <c:pt idx="9" formatCode="_(* #,##0_);_(* \(#,##0\);_(* &quot;-&quot;??_);_(@_)">
                  <c:v>3851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D4-4476-95B3-3C5CCC1EE527}"/>
            </c:ext>
          </c:extLst>
        </c:ser>
        <c:ser>
          <c:idx val="1"/>
          <c:order val="1"/>
          <c:tx>
            <c:strRef>
              <c:f>'chart  opd'!$C$1</c:f>
              <c:strCache>
                <c:ptCount val="1"/>
                <c:pt idx="0">
                  <c:v>จำนวนเงินเฉลี่ย/ครั้ง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2"/>
              </a:solidFill>
              <a:prstDash val="solid"/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'chart  opd'!$A$2:$A$18</c:f>
              <c:strCache>
                <c:ptCount val="17"/>
                <c:pt idx="0">
                  <c:v>Diabetes millitus (DM)</c:v>
                </c:pt>
                <c:pt idx="1">
                  <c:v>Essential (primary) hypertension</c:v>
                </c:pt>
                <c:pt idx="2">
                  <c:v>Asthma, unspecified</c:v>
                </c:pt>
                <c:pt idx="3">
                  <c:v>caries of dentine</c:v>
                </c:pt>
                <c:pt idx="4">
                  <c:v>necrosis of pulp</c:v>
                </c:pt>
                <c:pt idx="5">
                  <c:v>muscle strain</c:v>
                </c:pt>
                <c:pt idx="6">
                  <c:v>ลมปลายปัตคาดสัญญาณ 3 หลัง</c:v>
                </c:pt>
                <c:pt idx="7">
                  <c:v>Acute nasopharyngitis (commom cold)</c:v>
                </c:pt>
                <c:pt idx="8">
                  <c:v>Follow-up examination after other treatment</c:v>
                </c:pt>
                <c:pt idx="9">
                  <c:v>Attention to surgical dressing and sutures</c:v>
                </c:pt>
                <c:pt idx="10">
                  <c:v>โรค</c:v>
                </c:pt>
                <c:pt idx="11">
                  <c:v>Essential (primary) hypertension</c:v>
                </c:pt>
                <c:pt idx="12">
                  <c:v>Diabetes millitus (DM)</c:v>
                </c:pt>
                <c:pt idx="13">
                  <c:v>ลมปลายปัตคาดสัญญาณ 3 หลัง</c:v>
                </c:pt>
                <c:pt idx="14">
                  <c:v>caries of dentine</c:v>
                </c:pt>
                <c:pt idx="15">
                  <c:v>Follow-up examination after other treatment</c:v>
                </c:pt>
                <c:pt idx="16">
                  <c:v>Attention to surgical dressing and sutures</c:v>
                </c:pt>
              </c:strCache>
            </c:strRef>
          </c:cat>
          <c:val>
            <c:numRef>
              <c:f>'chart  opd'!$C$2:$C$11</c:f>
              <c:numCache>
                <c:formatCode>#,##0.00_);\(#,##0.00\)</c:formatCode>
                <c:ptCount val="10"/>
                <c:pt idx="0" formatCode="_(* #,##0.00_);_(* \(#,##0.00\);_(* &quot;-&quot;??_);_(@_)">
                  <c:v>1241.81</c:v>
                </c:pt>
                <c:pt idx="1">
                  <c:v>761.37</c:v>
                </c:pt>
                <c:pt idx="2" formatCode="_(* #,##0.00_);_(* \(#,##0.00\);_(* &quot;-&quot;??_);_(@_)">
                  <c:v>682.01</c:v>
                </c:pt>
                <c:pt idx="3" formatCode="_(* #,##0.00_);_(* \(#,##0.00\);_(* &quot;-&quot;??_);_(@_)">
                  <c:v>551.84</c:v>
                </c:pt>
                <c:pt idx="4" formatCode="_(* #,##0.00_);_(* \(#,##0.00\);_(* &quot;-&quot;??_);_(@_)">
                  <c:v>496.9</c:v>
                </c:pt>
                <c:pt idx="5" formatCode="_(* #,##0.00_);_(* \(#,##0.00\);_(* &quot;-&quot;??_);_(@_)">
                  <c:v>384.41</c:v>
                </c:pt>
                <c:pt idx="6" formatCode="_(* #,##0.00_);_(* \(#,##0.00\);_(* &quot;-&quot;??_);_(@_)">
                  <c:v>330.72</c:v>
                </c:pt>
                <c:pt idx="7" formatCode="_(* #,##0.00_);_(* \(#,##0.00\);_(* &quot;-&quot;??_);_(@_)">
                  <c:v>268.24</c:v>
                </c:pt>
                <c:pt idx="8" formatCode="_(* #,##0.00_);_(* \(#,##0.00\);_(* &quot;-&quot;??_);_(@_)">
                  <c:v>191.57</c:v>
                </c:pt>
                <c:pt idx="9" formatCode="_(* #,##0.00_);_(* \(#,##0.00\);_(* &quot;-&quot;??_);_(@_)">
                  <c:v>152.75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D4-4476-95B3-3C5CCC1EE52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0529024"/>
        <c:axId val="30530560"/>
        <c:axId val="0"/>
      </c:bar3DChart>
      <c:catAx>
        <c:axId val="305290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30530560"/>
        <c:crosses val="autoZero"/>
        <c:auto val="1"/>
        <c:lblAlgn val="ctr"/>
        <c:lblOffset val="100"/>
        <c:noMultiLvlLbl val="0"/>
      </c:catAx>
      <c:valAx>
        <c:axId val="30530560"/>
        <c:scaling>
          <c:orientation val="minMax"/>
        </c:scaling>
        <c:delete val="0"/>
        <c:axPos val="b"/>
        <c:majorGridlines/>
        <c:numFmt formatCode="#,##0_);\(#,##0\)" sourceLinked="1"/>
        <c:majorTickMark val="out"/>
        <c:minorTickMark val="none"/>
        <c:tickLblPos val="nextTo"/>
        <c:crossAx val="3052902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400" baseline="0">
          <a:latin typeface="Angsana New" panose="02020603050405020304" pitchFamily="18" charset="-34"/>
          <a:cs typeface="Angsana New" panose="02020603050405020304" pitchFamily="18" charset="-34"/>
        </a:defRPr>
      </a:pPr>
      <a:endParaRPr lang="th-TH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801046190856145"/>
          <c:y val="3.4732514831059387E-2"/>
          <c:w val="0.73587575676553829"/>
          <c:h val="0.8659928562526763"/>
        </c:manualLayout>
      </c:layout>
      <c:bar3D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3"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3"/>
              </a:solidFill>
              <a:prstDash val="solid"/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'chart ipd'!$A$14:$A$23</c:f>
              <c:strCache>
                <c:ptCount val="10"/>
                <c:pt idx="0">
                  <c:v>COPD with AE</c:v>
                </c:pt>
                <c:pt idx="1">
                  <c:v>Asthma, unspecified</c:v>
                </c:pt>
                <c:pt idx="2">
                  <c:v>Pneumonia, unspecifide</c:v>
                </c:pt>
                <c:pt idx="3">
                  <c:v>Gastroenteritis</c:v>
                </c:pt>
                <c:pt idx="4">
                  <c:v>Urinary tract infection</c:v>
                </c:pt>
                <c:pt idx="5">
                  <c:v>Acute nasopharyngitis (common cold)</c:v>
                </c:pt>
                <c:pt idx="6">
                  <c:v>Acute pharyngitis </c:v>
                </c:pt>
                <c:pt idx="7">
                  <c:v>Acute bronchitis</c:v>
                </c:pt>
                <c:pt idx="8">
                  <c:v>Diabetes Millitus</c:v>
                </c:pt>
                <c:pt idx="9">
                  <c:v>Congestive heart failure</c:v>
                </c:pt>
              </c:strCache>
            </c:strRef>
          </c:cat>
          <c:val>
            <c:numRef>
              <c:f>'chart ipd'!$B$14:$B$23</c:f>
              <c:numCache>
                <c:formatCode>_(* #,##0.00_);_(* \(#,##0.00\);_(* "-"??_);_(@_)</c:formatCode>
                <c:ptCount val="10"/>
                <c:pt idx="0">
                  <c:v>1397359.25</c:v>
                </c:pt>
                <c:pt idx="1">
                  <c:v>969294.16</c:v>
                </c:pt>
                <c:pt idx="2">
                  <c:v>826521.43</c:v>
                </c:pt>
                <c:pt idx="3">
                  <c:v>813867.4</c:v>
                </c:pt>
                <c:pt idx="4">
                  <c:v>398880.8</c:v>
                </c:pt>
                <c:pt idx="5">
                  <c:v>337384.68</c:v>
                </c:pt>
                <c:pt idx="6">
                  <c:v>308447.90000000002</c:v>
                </c:pt>
                <c:pt idx="7">
                  <c:v>292244.40000000002</c:v>
                </c:pt>
                <c:pt idx="8">
                  <c:v>278848.8</c:v>
                </c:pt>
                <c:pt idx="9">
                  <c:v>278776.3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FA-47A8-85E0-6D57742F761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0956928"/>
        <c:axId val="30962816"/>
        <c:axId val="0"/>
      </c:bar3DChart>
      <c:catAx>
        <c:axId val="3095692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30962816"/>
        <c:crosses val="autoZero"/>
        <c:auto val="1"/>
        <c:lblAlgn val="ctr"/>
        <c:lblOffset val="100"/>
        <c:noMultiLvlLbl val="0"/>
      </c:catAx>
      <c:valAx>
        <c:axId val="30962816"/>
        <c:scaling>
          <c:orientation val="minMax"/>
        </c:scaling>
        <c:delete val="0"/>
        <c:axPos val="b"/>
        <c:majorGridlines/>
        <c:numFmt formatCode="_(* #,##0.00_);_(* \(#,##0.00\);_(* &quot;-&quot;??_);_(@_)" sourceLinked="1"/>
        <c:majorTickMark val="out"/>
        <c:minorTickMark val="none"/>
        <c:tickLblPos val="nextTo"/>
        <c:crossAx val="309569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 baseline="0">
          <a:latin typeface="Angsana New" panose="02020603050405020304" pitchFamily="18" charset="-34"/>
          <a:cs typeface="Angsana New" panose="02020603050405020304" pitchFamily="18" charset="-34"/>
        </a:defRPr>
      </a:pPr>
      <a:endParaRPr lang="th-TH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1815458427935039"/>
          <c:y val="4.3559102670070571E-2"/>
          <c:w val="0.70362579414639503"/>
          <c:h val="0.8714307728947478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'chart ipd'!$B$1</c:f>
              <c:strCache>
                <c:ptCount val="1"/>
                <c:pt idx="0">
                  <c:v>จำนวนครั้ง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3"/>
              </a:solidFill>
              <a:prstDash val="solid"/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'chart ipd'!$A$2:$A$17</c:f>
              <c:strCache>
                <c:ptCount val="16"/>
                <c:pt idx="0">
                  <c:v>Pneumonia, unspecifide</c:v>
                </c:pt>
                <c:pt idx="1">
                  <c:v>Urinary tract infection</c:v>
                </c:pt>
                <c:pt idx="2">
                  <c:v>COPD with AE</c:v>
                </c:pt>
                <c:pt idx="3">
                  <c:v>Asthma, unspecified</c:v>
                </c:pt>
                <c:pt idx="4">
                  <c:v>Acute pharyngitis </c:v>
                </c:pt>
                <c:pt idx="5">
                  <c:v>Congestive heart failure</c:v>
                </c:pt>
                <c:pt idx="6">
                  <c:v>Acute bronchitis</c:v>
                </c:pt>
                <c:pt idx="7">
                  <c:v>Acute nasopharyngitis (common cold)</c:v>
                </c:pt>
                <c:pt idx="8">
                  <c:v>Diabetes Millitus</c:v>
                </c:pt>
                <c:pt idx="9">
                  <c:v>Gastroenteritis</c:v>
                </c:pt>
                <c:pt idx="11">
                  <c:v>โรค</c:v>
                </c:pt>
                <c:pt idx="12">
                  <c:v>COPD with AE</c:v>
                </c:pt>
                <c:pt idx="13">
                  <c:v>Asthma, unspecified</c:v>
                </c:pt>
                <c:pt idx="14">
                  <c:v>Pneumonia, unspecifide</c:v>
                </c:pt>
                <c:pt idx="15">
                  <c:v>Gastroenteritis</c:v>
                </c:pt>
              </c:strCache>
            </c:strRef>
          </c:cat>
          <c:val>
            <c:numRef>
              <c:f>'chart ipd'!$B$2:$B$11</c:f>
              <c:numCache>
                <c:formatCode>#,##0_);\(#,##0\)</c:formatCode>
                <c:ptCount val="10"/>
                <c:pt idx="0">
                  <c:v>68</c:v>
                </c:pt>
                <c:pt idx="1">
                  <c:v>50</c:v>
                </c:pt>
                <c:pt idx="2" formatCode="General">
                  <c:v>184</c:v>
                </c:pt>
                <c:pt idx="3">
                  <c:v>155</c:v>
                </c:pt>
                <c:pt idx="4">
                  <c:v>50</c:v>
                </c:pt>
                <c:pt idx="5">
                  <c:v>47</c:v>
                </c:pt>
                <c:pt idx="6">
                  <c:v>51</c:v>
                </c:pt>
                <c:pt idx="7">
                  <c:v>74</c:v>
                </c:pt>
                <c:pt idx="8">
                  <c:v>68</c:v>
                </c:pt>
                <c:pt idx="9">
                  <c:v>170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6F-410B-ADD4-341D11ED65BB}"/>
            </c:ext>
          </c:extLst>
        </c:ser>
        <c:ser>
          <c:idx val="1"/>
          <c:order val="1"/>
          <c:tx>
            <c:strRef>
              <c:f>'chart ipd'!$C$1</c:f>
              <c:strCache>
                <c:ptCount val="1"/>
                <c:pt idx="0">
                  <c:v>จำนวนเงินเฉลี่ย/ครั้ง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2"/>
              </a:solidFill>
              <a:prstDash val="solid"/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'chart ipd'!$A$2:$A$17</c:f>
              <c:strCache>
                <c:ptCount val="16"/>
                <c:pt idx="0">
                  <c:v>Pneumonia, unspecifide</c:v>
                </c:pt>
                <c:pt idx="1">
                  <c:v>Urinary tract infection</c:v>
                </c:pt>
                <c:pt idx="2">
                  <c:v>COPD with AE</c:v>
                </c:pt>
                <c:pt idx="3">
                  <c:v>Asthma, unspecified</c:v>
                </c:pt>
                <c:pt idx="4">
                  <c:v>Acute pharyngitis </c:v>
                </c:pt>
                <c:pt idx="5">
                  <c:v>Congestive heart failure</c:v>
                </c:pt>
                <c:pt idx="6">
                  <c:v>Acute bronchitis</c:v>
                </c:pt>
                <c:pt idx="7">
                  <c:v>Acute nasopharyngitis (common cold)</c:v>
                </c:pt>
                <c:pt idx="8">
                  <c:v>Diabetes Millitus</c:v>
                </c:pt>
                <c:pt idx="9">
                  <c:v>Gastroenteritis</c:v>
                </c:pt>
                <c:pt idx="11">
                  <c:v>โรค</c:v>
                </c:pt>
                <c:pt idx="12">
                  <c:v>COPD with AE</c:v>
                </c:pt>
                <c:pt idx="13">
                  <c:v>Asthma, unspecified</c:v>
                </c:pt>
                <c:pt idx="14">
                  <c:v>Pneumonia, unspecifide</c:v>
                </c:pt>
                <c:pt idx="15">
                  <c:v>Gastroenteritis</c:v>
                </c:pt>
              </c:strCache>
            </c:strRef>
          </c:cat>
          <c:val>
            <c:numRef>
              <c:f>'chart ipd'!$C$2:$C$11</c:f>
              <c:numCache>
                <c:formatCode>_(* #,##0.00_);_(* \(#,##0.00\);_(* "-"??_);_(@_)</c:formatCode>
                <c:ptCount val="10"/>
                <c:pt idx="0">
                  <c:v>12154.72</c:v>
                </c:pt>
                <c:pt idx="1">
                  <c:v>7977.61</c:v>
                </c:pt>
                <c:pt idx="2">
                  <c:v>7594.34</c:v>
                </c:pt>
                <c:pt idx="3">
                  <c:v>6253.51</c:v>
                </c:pt>
                <c:pt idx="4">
                  <c:v>6168.95</c:v>
                </c:pt>
                <c:pt idx="5">
                  <c:v>5931.41</c:v>
                </c:pt>
                <c:pt idx="6">
                  <c:v>5730.28</c:v>
                </c:pt>
                <c:pt idx="7">
                  <c:v>4559.25</c:v>
                </c:pt>
                <c:pt idx="8">
                  <c:v>4100.71</c:v>
                </c:pt>
                <c:pt idx="9">
                  <c:v>3463.26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6F-410B-ADD4-341D11ED65B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1004160"/>
        <c:axId val="31005696"/>
        <c:axId val="0"/>
      </c:bar3DChart>
      <c:catAx>
        <c:axId val="3100416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31005696"/>
        <c:crosses val="autoZero"/>
        <c:auto val="1"/>
        <c:lblAlgn val="ctr"/>
        <c:lblOffset val="100"/>
        <c:noMultiLvlLbl val="0"/>
      </c:catAx>
      <c:valAx>
        <c:axId val="31005696"/>
        <c:scaling>
          <c:orientation val="minMax"/>
        </c:scaling>
        <c:delete val="0"/>
        <c:axPos val="b"/>
        <c:majorGridlines/>
        <c:numFmt formatCode="#,##0_);\(#,##0\)" sourceLinked="1"/>
        <c:majorTickMark val="out"/>
        <c:minorTickMark val="none"/>
        <c:tickLblPos val="nextTo"/>
        <c:crossAx val="3100416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400" baseline="0">
          <a:latin typeface="Angsana New" panose="02020603050405020304" pitchFamily="18" charset="-34"/>
          <a:cs typeface="Angsana New" panose="02020603050405020304" pitchFamily="18" charset="-34"/>
        </a:defRPr>
      </a:pPr>
      <a:endParaRPr lang="th-TH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นอกแยกสิทธิ!$A$2</c:f>
              <c:strCache>
                <c:ptCount val="1"/>
                <c:pt idx="0">
                  <c:v>จำนวนครั้งของผู้ป่วยนอก UC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นอกแยกสิทธิ!$B$1:$J$1</c:f>
              <c:strCache>
                <c:ptCount val="9"/>
                <c:pt idx="0">
                  <c:v>ตค 65</c:v>
                </c:pt>
                <c:pt idx="1">
                  <c:v>พย 65</c:v>
                </c:pt>
                <c:pt idx="2">
                  <c:v>ธค 65</c:v>
                </c:pt>
                <c:pt idx="3">
                  <c:v>มค 66</c:v>
                </c:pt>
                <c:pt idx="4">
                  <c:v>กพ 66</c:v>
                </c:pt>
                <c:pt idx="5">
                  <c:v>มีค 66</c:v>
                </c:pt>
                <c:pt idx="6">
                  <c:v>เมย 66</c:v>
                </c:pt>
                <c:pt idx="7">
                  <c:v>พค 66</c:v>
                </c:pt>
                <c:pt idx="8">
                  <c:v>มิย 66</c:v>
                </c:pt>
              </c:strCache>
            </c:strRef>
          </c:cat>
          <c:val>
            <c:numRef>
              <c:f>นอกแยกสิทธิ!$B$2:$J$2</c:f>
              <c:numCache>
                <c:formatCode>_-* #,##0_-;\-* #,##0_-;_-* "-"??_-;_-@_-</c:formatCode>
                <c:ptCount val="9"/>
                <c:pt idx="0">
                  <c:v>4482</c:v>
                </c:pt>
                <c:pt idx="1">
                  <c:v>5167</c:v>
                </c:pt>
                <c:pt idx="2">
                  <c:v>4861</c:v>
                </c:pt>
                <c:pt idx="3">
                  <c:v>5246</c:v>
                </c:pt>
                <c:pt idx="4">
                  <c:v>4776</c:v>
                </c:pt>
                <c:pt idx="5">
                  <c:v>5589</c:v>
                </c:pt>
                <c:pt idx="6">
                  <c:v>4793</c:v>
                </c:pt>
                <c:pt idx="7">
                  <c:v>5403</c:v>
                </c:pt>
                <c:pt idx="8">
                  <c:v>5490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5AA-4D19-A593-E65F8EFC5C1B}"/>
            </c:ext>
          </c:extLst>
        </c:ser>
        <c:ser>
          <c:idx val="1"/>
          <c:order val="1"/>
          <c:tx>
            <c:strRef>
              <c:f>นอกแยกสิทธิ!$A$3</c:f>
              <c:strCache>
                <c:ptCount val="1"/>
                <c:pt idx="0">
                  <c:v>จำนวนครั้งของผู้ป่วยนอกประกันสังคม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นอกแยกสิทธิ!$B$1:$J$1</c:f>
              <c:strCache>
                <c:ptCount val="9"/>
                <c:pt idx="0">
                  <c:v>ตค 65</c:v>
                </c:pt>
                <c:pt idx="1">
                  <c:v>พย 65</c:v>
                </c:pt>
                <c:pt idx="2">
                  <c:v>ธค 65</c:v>
                </c:pt>
                <c:pt idx="3">
                  <c:v>มค 66</c:v>
                </c:pt>
                <c:pt idx="4">
                  <c:v>กพ 66</c:v>
                </c:pt>
                <c:pt idx="5">
                  <c:v>มีค 66</c:v>
                </c:pt>
                <c:pt idx="6">
                  <c:v>เมย 66</c:v>
                </c:pt>
                <c:pt idx="7">
                  <c:v>พค 66</c:v>
                </c:pt>
                <c:pt idx="8">
                  <c:v>มิย 66</c:v>
                </c:pt>
              </c:strCache>
            </c:strRef>
          </c:cat>
          <c:val>
            <c:numRef>
              <c:f>นอกแยกสิทธิ!$B$3:$J$3</c:f>
              <c:numCache>
                <c:formatCode>_-* #,##0_-;\-* #,##0_-;_-* "-"??_-;_-@_-</c:formatCode>
                <c:ptCount val="9"/>
                <c:pt idx="0">
                  <c:v>422</c:v>
                </c:pt>
                <c:pt idx="1">
                  <c:v>526</c:v>
                </c:pt>
                <c:pt idx="2" formatCode="General">
                  <c:v>445</c:v>
                </c:pt>
                <c:pt idx="3" formatCode="General">
                  <c:v>476</c:v>
                </c:pt>
                <c:pt idx="4" formatCode="General">
                  <c:v>392</c:v>
                </c:pt>
                <c:pt idx="5" formatCode="General">
                  <c:v>480</c:v>
                </c:pt>
                <c:pt idx="6" formatCode="General">
                  <c:v>329</c:v>
                </c:pt>
                <c:pt idx="7" formatCode="General">
                  <c:v>471</c:v>
                </c:pt>
                <c:pt idx="8" formatCode="General">
                  <c:v>474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5AA-4D19-A593-E65F8EFC5C1B}"/>
            </c:ext>
          </c:extLst>
        </c:ser>
        <c:ser>
          <c:idx val="2"/>
          <c:order val="2"/>
          <c:tx>
            <c:strRef>
              <c:f>นอกแยกสิทธิ!$A$4</c:f>
              <c:strCache>
                <c:ptCount val="1"/>
                <c:pt idx="0">
                  <c:v>จำนวนครั้งของผู้ป่วยนอกข้าราชการ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นอกแยกสิทธิ!$B$1:$J$1</c:f>
              <c:strCache>
                <c:ptCount val="9"/>
                <c:pt idx="0">
                  <c:v>ตค 65</c:v>
                </c:pt>
                <c:pt idx="1">
                  <c:v>พย 65</c:v>
                </c:pt>
                <c:pt idx="2">
                  <c:v>ธค 65</c:v>
                </c:pt>
                <c:pt idx="3">
                  <c:v>มค 66</c:v>
                </c:pt>
                <c:pt idx="4">
                  <c:v>กพ 66</c:v>
                </c:pt>
                <c:pt idx="5">
                  <c:v>มีค 66</c:v>
                </c:pt>
                <c:pt idx="6">
                  <c:v>เมย 66</c:v>
                </c:pt>
                <c:pt idx="7">
                  <c:v>พค 66</c:v>
                </c:pt>
                <c:pt idx="8">
                  <c:v>มิย 66</c:v>
                </c:pt>
              </c:strCache>
            </c:strRef>
          </c:cat>
          <c:val>
            <c:numRef>
              <c:f>นอกแยกสิทธิ!$B$4:$J$4</c:f>
              <c:numCache>
                <c:formatCode>_-* #,##0_-;\-* #,##0_-;_-* "-"??_-;_-@_-</c:formatCode>
                <c:ptCount val="9"/>
                <c:pt idx="0">
                  <c:v>1418</c:v>
                </c:pt>
                <c:pt idx="1">
                  <c:v>1717</c:v>
                </c:pt>
                <c:pt idx="2">
                  <c:v>1365</c:v>
                </c:pt>
                <c:pt idx="3">
                  <c:v>1528</c:v>
                </c:pt>
                <c:pt idx="4">
                  <c:v>1331</c:v>
                </c:pt>
                <c:pt idx="5">
                  <c:v>1583</c:v>
                </c:pt>
                <c:pt idx="6">
                  <c:v>1436</c:v>
                </c:pt>
                <c:pt idx="7">
                  <c:v>1701</c:v>
                </c:pt>
                <c:pt idx="8">
                  <c:v>1577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5AA-4D19-A593-E65F8EFC5C1B}"/>
            </c:ext>
          </c:extLst>
        </c:ser>
        <c:ser>
          <c:idx val="3"/>
          <c:order val="3"/>
          <c:tx>
            <c:strRef>
              <c:f>นอกแยกสิทธิ!$A$5</c:f>
              <c:strCache>
                <c:ptCount val="1"/>
                <c:pt idx="0">
                  <c:v>จำนวนครั้งของผู้ป่วยนอก อปท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นอกแยกสิทธิ!$B$1:$J$1</c:f>
              <c:strCache>
                <c:ptCount val="9"/>
                <c:pt idx="0">
                  <c:v>ตค 65</c:v>
                </c:pt>
                <c:pt idx="1">
                  <c:v>พย 65</c:v>
                </c:pt>
                <c:pt idx="2">
                  <c:v>ธค 65</c:v>
                </c:pt>
                <c:pt idx="3">
                  <c:v>มค 66</c:v>
                </c:pt>
                <c:pt idx="4">
                  <c:v>กพ 66</c:v>
                </c:pt>
                <c:pt idx="5">
                  <c:v>มีค 66</c:v>
                </c:pt>
                <c:pt idx="6">
                  <c:v>เมย 66</c:v>
                </c:pt>
                <c:pt idx="7">
                  <c:v>พค 66</c:v>
                </c:pt>
                <c:pt idx="8">
                  <c:v>มิย 66</c:v>
                </c:pt>
              </c:strCache>
            </c:strRef>
          </c:cat>
          <c:val>
            <c:numRef>
              <c:f>นอกแยกสิทธิ!$B$5:$J$5</c:f>
              <c:numCache>
                <c:formatCode>General</c:formatCode>
                <c:ptCount val="9"/>
                <c:pt idx="0">
                  <c:v>275</c:v>
                </c:pt>
                <c:pt idx="1">
                  <c:v>256</c:v>
                </c:pt>
                <c:pt idx="2">
                  <c:v>201</c:v>
                </c:pt>
                <c:pt idx="3">
                  <c:v>252</c:v>
                </c:pt>
                <c:pt idx="4">
                  <c:v>250</c:v>
                </c:pt>
                <c:pt idx="5">
                  <c:v>222</c:v>
                </c:pt>
                <c:pt idx="6">
                  <c:v>225</c:v>
                </c:pt>
                <c:pt idx="7">
                  <c:v>261</c:v>
                </c:pt>
                <c:pt idx="8">
                  <c:v>202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5AA-4D19-A593-E65F8EFC5C1B}"/>
            </c:ext>
          </c:extLst>
        </c:ser>
        <c:dLbls>
          <c:dLblPos val="r"/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262464"/>
        <c:axId val="103272832"/>
      </c:lineChart>
      <c:catAx>
        <c:axId val="103262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103272832"/>
        <c:crosses val="autoZero"/>
        <c:auto val="1"/>
        <c:lblAlgn val="ctr"/>
        <c:lblOffset val="100"/>
        <c:noMultiLvlLbl val="0"/>
      </c:catAx>
      <c:valAx>
        <c:axId val="103272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10326246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aseline="0">
          <a:latin typeface="Angsana New" panose="02020603050405020304" pitchFamily="18" charset="-34"/>
          <a:cs typeface="Angsana New" panose="02020603050405020304" pitchFamily="18" charset="-34"/>
        </a:defRPr>
      </a:pPr>
      <a:endParaRPr lang="th-TH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ผป.ใน!$A$2</c:f>
              <c:strCache>
                <c:ptCount val="1"/>
                <c:pt idx="0">
                  <c:v>จำนวนผู้ป่วยในทั้งหมด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ln>
                <a:solidFill>
                  <a:srgbClr val="0070C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ผป.ใน!$B$1:$J$1</c:f>
              <c:strCache>
                <c:ptCount val="9"/>
                <c:pt idx="0">
                  <c:v>ตค 65</c:v>
                </c:pt>
                <c:pt idx="1">
                  <c:v>พย 65</c:v>
                </c:pt>
                <c:pt idx="2">
                  <c:v>ธค 65</c:v>
                </c:pt>
                <c:pt idx="3">
                  <c:v>มค 66</c:v>
                </c:pt>
                <c:pt idx="4">
                  <c:v>กพ 66</c:v>
                </c:pt>
                <c:pt idx="5">
                  <c:v>มีค 66</c:v>
                </c:pt>
                <c:pt idx="6">
                  <c:v>เมย 66</c:v>
                </c:pt>
                <c:pt idx="7">
                  <c:v>พค 66</c:v>
                </c:pt>
                <c:pt idx="8">
                  <c:v>มิย 66</c:v>
                </c:pt>
              </c:strCache>
            </c:strRef>
          </c:cat>
          <c:val>
            <c:numRef>
              <c:f>ผป.ใน!$B$2:$J$2</c:f>
              <c:numCache>
                <c:formatCode>General</c:formatCode>
                <c:ptCount val="9"/>
                <c:pt idx="0">
                  <c:v>222</c:v>
                </c:pt>
                <c:pt idx="1">
                  <c:v>250</c:v>
                </c:pt>
                <c:pt idx="2">
                  <c:v>255</c:v>
                </c:pt>
                <c:pt idx="3">
                  <c:v>291</c:v>
                </c:pt>
                <c:pt idx="4">
                  <c:v>266</c:v>
                </c:pt>
                <c:pt idx="5">
                  <c:v>268</c:v>
                </c:pt>
                <c:pt idx="6">
                  <c:v>275</c:v>
                </c:pt>
                <c:pt idx="7">
                  <c:v>265</c:v>
                </c:pt>
                <c:pt idx="8">
                  <c:v>286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5AB-4918-B85C-FFE1811D74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871808"/>
        <c:axId val="102873728"/>
      </c:lineChart>
      <c:catAx>
        <c:axId val="102871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th-TH"/>
          </a:p>
        </c:txPr>
        <c:crossAx val="102873728"/>
        <c:crosses val="autoZero"/>
        <c:auto val="1"/>
        <c:lblAlgn val="ctr"/>
        <c:lblOffset val="100"/>
        <c:noMultiLvlLbl val="0"/>
      </c:catAx>
      <c:valAx>
        <c:axId val="10287372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th-TH"/>
          </a:p>
        </c:txPr>
        <c:crossAx val="102871808"/>
        <c:crosses val="autoZero"/>
        <c:crossBetween val="between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txPr>
    <a:bodyPr/>
    <a:lstStyle/>
    <a:p>
      <a:pPr>
        <a:defRPr sz="1600" baseline="0">
          <a:latin typeface="Angsana New" panose="02020603050405020304" pitchFamily="18" charset="-34"/>
          <a:cs typeface="Angsana New" panose="02020603050405020304" pitchFamily="18" charset="-34"/>
        </a:defRPr>
      </a:pPr>
      <a:endParaRPr lang="th-TH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ในแยกสิทธิ!$A$2</c:f>
              <c:strCache>
                <c:ptCount val="1"/>
                <c:pt idx="0">
                  <c:v>จำนวนผู้ป่วยใน UC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ในแยกสิทธิ!$B$1:$J$1</c:f>
              <c:strCache>
                <c:ptCount val="9"/>
                <c:pt idx="0">
                  <c:v>ตค 65</c:v>
                </c:pt>
                <c:pt idx="1">
                  <c:v>พย 65</c:v>
                </c:pt>
                <c:pt idx="2">
                  <c:v>ธค 65</c:v>
                </c:pt>
                <c:pt idx="3">
                  <c:v>มค.66</c:v>
                </c:pt>
                <c:pt idx="4">
                  <c:v>กพ.66</c:v>
                </c:pt>
                <c:pt idx="5">
                  <c:v>มีค.66</c:v>
                </c:pt>
                <c:pt idx="6">
                  <c:v>เมย.66</c:v>
                </c:pt>
                <c:pt idx="7">
                  <c:v>พค.66</c:v>
                </c:pt>
                <c:pt idx="8">
                  <c:v>มิย.66</c:v>
                </c:pt>
              </c:strCache>
            </c:strRef>
          </c:cat>
          <c:val>
            <c:numRef>
              <c:f>ในแยกสิทธิ!$B$2:$J$2</c:f>
              <c:numCache>
                <c:formatCode>General</c:formatCode>
                <c:ptCount val="9"/>
                <c:pt idx="0">
                  <c:v>175</c:v>
                </c:pt>
                <c:pt idx="1">
                  <c:v>203</c:v>
                </c:pt>
                <c:pt idx="2">
                  <c:v>209</c:v>
                </c:pt>
                <c:pt idx="3">
                  <c:v>234</c:v>
                </c:pt>
                <c:pt idx="4">
                  <c:v>211</c:v>
                </c:pt>
                <c:pt idx="5">
                  <c:v>215</c:v>
                </c:pt>
                <c:pt idx="6">
                  <c:v>218</c:v>
                </c:pt>
                <c:pt idx="7">
                  <c:v>206</c:v>
                </c:pt>
                <c:pt idx="8">
                  <c:v>234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6E1-4BF9-AE6A-CE4E73A5232B}"/>
            </c:ext>
          </c:extLst>
        </c:ser>
        <c:ser>
          <c:idx val="1"/>
          <c:order val="1"/>
          <c:tx>
            <c:strRef>
              <c:f>ในแยกสิทธิ!$A$3</c:f>
              <c:strCache>
                <c:ptCount val="1"/>
                <c:pt idx="0">
                  <c:v>จำนวนผู้ป่วยในประกันสังคม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ในแยกสิทธิ!$B$1:$J$1</c:f>
              <c:strCache>
                <c:ptCount val="9"/>
                <c:pt idx="0">
                  <c:v>ตค 65</c:v>
                </c:pt>
                <c:pt idx="1">
                  <c:v>พย 65</c:v>
                </c:pt>
                <c:pt idx="2">
                  <c:v>ธค 65</c:v>
                </c:pt>
                <c:pt idx="3">
                  <c:v>มค.66</c:v>
                </c:pt>
                <c:pt idx="4">
                  <c:v>กพ.66</c:v>
                </c:pt>
                <c:pt idx="5">
                  <c:v>มีค.66</c:v>
                </c:pt>
                <c:pt idx="6">
                  <c:v>เมย.66</c:v>
                </c:pt>
                <c:pt idx="7">
                  <c:v>พค.66</c:v>
                </c:pt>
                <c:pt idx="8">
                  <c:v>มิย.66</c:v>
                </c:pt>
              </c:strCache>
            </c:strRef>
          </c:cat>
          <c:val>
            <c:numRef>
              <c:f>ในแยกสิทธิ!$B$3:$J$3</c:f>
              <c:numCache>
                <c:formatCode>General</c:formatCode>
                <c:ptCount val="9"/>
                <c:pt idx="0">
                  <c:v>12</c:v>
                </c:pt>
                <c:pt idx="1">
                  <c:v>10</c:v>
                </c:pt>
                <c:pt idx="2">
                  <c:v>10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  <c:pt idx="6">
                  <c:v>11</c:v>
                </c:pt>
                <c:pt idx="7">
                  <c:v>5</c:v>
                </c:pt>
                <c:pt idx="8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6E1-4BF9-AE6A-CE4E73A5232B}"/>
            </c:ext>
          </c:extLst>
        </c:ser>
        <c:ser>
          <c:idx val="2"/>
          <c:order val="2"/>
          <c:tx>
            <c:strRef>
              <c:f>ในแยกสิทธิ!$A$4</c:f>
              <c:strCache>
                <c:ptCount val="1"/>
                <c:pt idx="0">
                  <c:v>จำนวนผู้ป่วยในข้าราชการ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ในแยกสิทธิ!$B$1:$J$1</c:f>
              <c:strCache>
                <c:ptCount val="9"/>
                <c:pt idx="0">
                  <c:v>ตค 65</c:v>
                </c:pt>
                <c:pt idx="1">
                  <c:v>พย 65</c:v>
                </c:pt>
                <c:pt idx="2">
                  <c:v>ธค 65</c:v>
                </c:pt>
                <c:pt idx="3">
                  <c:v>มค.66</c:v>
                </c:pt>
                <c:pt idx="4">
                  <c:v>กพ.66</c:v>
                </c:pt>
                <c:pt idx="5">
                  <c:v>มีค.66</c:v>
                </c:pt>
                <c:pt idx="6">
                  <c:v>เมย.66</c:v>
                </c:pt>
                <c:pt idx="7">
                  <c:v>พค.66</c:v>
                </c:pt>
                <c:pt idx="8">
                  <c:v>มิย.66</c:v>
                </c:pt>
              </c:strCache>
            </c:strRef>
          </c:cat>
          <c:val>
            <c:numRef>
              <c:f>ในแยกสิทธิ!$B$4:$J$4</c:f>
              <c:numCache>
                <c:formatCode>General</c:formatCode>
                <c:ptCount val="9"/>
                <c:pt idx="0">
                  <c:v>24</c:v>
                </c:pt>
                <c:pt idx="1">
                  <c:v>23</c:v>
                </c:pt>
                <c:pt idx="2">
                  <c:v>20</c:v>
                </c:pt>
                <c:pt idx="3">
                  <c:v>37</c:v>
                </c:pt>
                <c:pt idx="4">
                  <c:v>35</c:v>
                </c:pt>
                <c:pt idx="5">
                  <c:v>38</c:v>
                </c:pt>
                <c:pt idx="6">
                  <c:v>32</c:v>
                </c:pt>
                <c:pt idx="7">
                  <c:v>37</c:v>
                </c:pt>
                <c:pt idx="8">
                  <c:v>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6E1-4BF9-AE6A-CE4E73A5232B}"/>
            </c:ext>
          </c:extLst>
        </c:ser>
        <c:ser>
          <c:idx val="3"/>
          <c:order val="3"/>
          <c:tx>
            <c:strRef>
              <c:f>ในแยกสิทธิ!$A$5</c:f>
              <c:strCache>
                <c:ptCount val="1"/>
                <c:pt idx="0">
                  <c:v>จำนวนผู้ป่วยใน อปท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ในแยกสิทธิ!$B$1:$J$1</c:f>
              <c:strCache>
                <c:ptCount val="9"/>
                <c:pt idx="0">
                  <c:v>ตค 65</c:v>
                </c:pt>
                <c:pt idx="1">
                  <c:v>พย 65</c:v>
                </c:pt>
                <c:pt idx="2">
                  <c:v>ธค 65</c:v>
                </c:pt>
                <c:pt idx="3">
                  <c:v>มค.66</c:v>
                </c:pt>
                <c:pt idx="4">
                  <c:v>กพ.66</c:v>
                </c:pt>
                <c:pt idx="5">
                  <c:v>มีค.66</c:v>
                </c:pt>
                <c:pt idx="6">
                  <c:v>เมย.66</c:v>
                </c:pt>
                <c:pt idx="7">
                  <c:v>พค.66</c:v>
                </c:pt>
                <c:pt idx="8">
                  <c:v>มิย.66</c:v>
                </c:pt>
              </c:strCache>
            </c:strRef>
          </c:cat>
          <c:val>
            <c:numRef>
              <c:f>ในแยกสิทธิ!$B$5:$J$5</c:f>
              <c:numCache>
                <c:formatCode>General</c:formatCode>
                <c:ptCount val="9"/>
                <c:pt idx="0">
                  <c:v>6</c:v>
                </c:pt>
                <c:pt idx="1">
                  <c:v>8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4</c:v>
                </c:pt>
                <c:pt idx="6">
                  <c:v>6</c:v>
                </c:pt>
                <c:pt idx="7">
                  <c:v>8</c:v>
                </c:pt>
                <c:pt idx="8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6E1-4BF9-AE6A-CE4E73A5232B}"/>
            </c:ext>
          </c:extLst>
        </c:ser>
        <c:dLbls>
          <c:dLblPos val="r"/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696832"/>
        <c:axId val="102711296"/>
      </c:lineChart>
      <c:catAx>
        <c:axId val="102696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102711296"/>
        <c:crosses val="autoZero"/>
        <c:auto val="1"/>
        <c:lblAlgn val="ctr"/>
        <c:lblOffset val="100"/>
        <c:noMultiLvlLbl val="0"/>
      </c:catAx>
      <c:valAx>
        <c:axId val="102711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10269683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aseline="0">
          <a:latin typeface="Angsana New" panose="02020603050405020304" pitchFamily="18" charset="-34"/>
          <a:cs typeface="Angsana New" panose="02020603050405020304" pitchFamily="18" charset="-34"/>
        </a:defRPr>
      </a:pPr>
      <a:endParaRPr lang="th-TH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นอก!$B$1</c:f>
              <c:strCache>
                <c:ptCount val="1"/>
                <c:pt idx="0">
                  <c:v> จำนวน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1"/>
              </a:solidFill>
              <a:prstDash val="solid"/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นอก!$A$2:$A$11</c:f>
              <c:strCache>
                <c:ptCount val="10"/>
                <c:pt idx="0">
                  <c:v>Hypertension</c:v>
                </c:pt>
                <c:pt idx="1">
                  <c:v>Diabetes Millitus</c:v>
                </c:pt>
                <c:pt idx="2">
                  <c:v>ลมปลายปัตคาดสัญญาณ 3 หลัง</c:v>
                </c:pt>
                <c:pt idx="3">
                  <c:v>Caries of dentine</c:v>
                </c:pt>
                <c:pt idx="4">
                  <c:v>Acute nasopharyngitis (commom cold)</c:v>
                </c:pt>
                <c:pt idx="5">
                  <c:v>Muscle strain</c:v>
                </c:pt>
                <c:pt idx="6">
                  <c:v>Dizziness and giddiness</c:v>
                </c:pt>
                <c:pt idx="7">
                  <c:v>Necrosis of pulp</c:v>
                </c:pt>
                <c:pt idx="8">
                  <c:v>Dyspepsia</c:v>
                </c:pt>
                <c:pt idx="9">
                  <c:v>Fever , unspecifide</c:v>
                </c:pt>
              </c:strCache>
            </c:strRef>
          </c:cat>
          <c:val>
            <c:numRef>
              <c:f>นอก!$B$2:$B$11</c:f>
              <c:numCache>
                <c:formatCode>_(* #,##0_);_(* \(#,##0\);_(* "-"??_);_(@_)</c:formatCode>
                <c:ptCount val="10"/>
                <c:pt idx="0">
                  <c:v>5480</c:v>
                </c:pt>
                <c:pt idx="1">
                  <c:v>3279</c:v>
                </c:pt>
                <c:pt idx="2">
                  <c:v>3196</c:v>
                </c:pt>
                <c:pt idx="3" formatCode="#,##0_);\(#,##0\)">
                  <c:v>1820</c:v>
                </c:pt>
                <c:pt idx="4" formatCode="#,##0_);\(#,##0\)">
                  <c:v>1367</c:v>
                </c:pt>
                <c:pt idx="5">
                  <c:v>1223</c:v>
                </c:pt>
                <c:pt idx="6">
                  <c:v>1070</c:v>
                </c:pt>
                <c:pt idx="7">
                  <c:v>1065</c:v>
                </c:pt>
                <c:pt idx="8" formatCode="#,##0_);\(#,##0\)">
                  <c:v>1040</c:v>
                </c:pt>
                <c:pt idx="9" formatCode="#,##0_);\(#,##0\)">
                  <c:v>810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AE-4079-BD28-03305DD39F1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0451584"/>
        <c:axId val="30453120"/>
        <c:axId val="0"/>
      </c:bar3DChart>
      <c:catAx>
        <c:axId val="3045158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30453120"/>
        <c:crosses val="autoZero"/>
        <c:auto val="1"/>
        <c:lblAlgn val="ctr"/>
        <c:lblOffset val="100"/>
        <c:noMultiLvlLbl val="0"/>
      </c:catAx>
      <c:valAx>
        <c:axId val="30453120"/>
        <c:scaling>
          <c:orientation val="minMax"/>
        </c:scaling>
        <c:delete val="0"/>
        <c:axPos val="b"/>
        <c:majorGridlines/>
        <c:numFmt formatCode="_(* #,##0_);_(* \(#,##0\);_(* &quot;-&quot;??_);_(@_)" sourceLinked="1"/>
        <c:majorTickMark val="out"/>
        <c:minorTickMark val="none"/>
        <c:tickLblPos val="nextTo"/>
        <c:crossAx val="304515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 baseline="0">
          <a:latin typeface="Angsana New" panose="02020603050405020304" pitchFamily="18" charset="-34"/>
          <a:cs typeface="Angsana New" panose="02020603050405020304" pitchFamily="18" charset="-34"/>
        </a:defRPr>
      </a:pPr>
      <a:endParaRPr lang="th-TH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1"/>
              </a:solidFill>
              <a:prstDash val="solid"/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ใน!$A$2:$A$11</c:f>
              <c:strCache>
                <c:ptCount val="10"/>
                <c:pt idx="0">
                  <c:v>Gastroenteritis</c:v>
                </c:pt>
                <c:pt idx="1">
                  <c:v>COPD with AE</c:v>
                </c:pt>
                <c:pt idx="2">
                  <c:v>Asthma, unspecifide</c:v>
                </c:pt>
                <c:pt idx="3">
                  <c:v>Acute nasopharyngitis (common cold)</c:v>
                </c:pt>
                <c:pt idx="4">
                  <c:v>Pneumonia, unspecified</c:v>
                </c:pt>
                <c:pt idx="5">
                  <c:v>Diabetes millitus</c:v>
                </c:pt>
                <c:pt idx="6">
                  <c:v>Dizziness and giddiness</c:v>
                </c:pt>
                <c:pt idx="7">
                  <c:v>Acute bronchitis,unspecifide</c:v>
                </c:pt>
                <c:pt idx="8">
                  <c:v>Urinary trac infection</c:v>
                </c:pt>
                <c:pt idx="9">
                  <c:v>Acute pharyngitis due to other specified organisms</c:v>
                </c:pt>
              </c:strCache>
            </c:strRef>
          </c:cat>
          <c:val>
            <c:numRef>
              <c:f>ใน!$B$2:$B$11</c:f>
              <c:numCache>
                <c:formatCode>#,##0_);\(#,##0\)</c:formatCode>
                <c:ptCount val="10"/>
                <c:pt idx="0">
                  <c:v>235</c:v>
                </c:pt>
                <c:pt idx="1">
                  <c:v>184</c:v>
                </c:pt>
                <c:pt idx="2">
                  <c:v>155</c:v>
                </c:pt>
                <c:pt idx="3">
                  <c:v>74</c:v>
                </c:pt>
                <c:pt idx="4">
                  <c:v>68</c:v>
                </c:pt>
                <c:pt idx="5">
                  <c:v>68</c:v>
                </c:pt>
                <c:pt idx="6">
                  <c:v>56</c:v>
                </c:pt>
                <c:pt idx="7">
                  <c:v>51</c:v>
                </c:pt>
                <c:pt idx="8">
                  <c:v>50</c:v>
                </c:pt>
                <c:pt idx="9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1E-4C44-88A1-57D22B8ABB9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5263488"/>
        <c:axId val="85265408"/>
        <c:axId val="0"/>
      </c:bar3DChart>
      <c:catAx>
        <c:axId val="8526348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85265408"/>
        <c:crosses val="autoZero"/>
        <c:auto val="1"/>
        <c:lblAlgn val="ctr"/>
        <c:lblOffset val="100"/>
        <c:noMultiLvlLbl val="0"/>
      </c:catAx>
      <c:valAx>
        <c:axId val="85265408"/>
        <c:scaling>
          <c:orientation val="minMax"/>
        </c:scaling>
        <c:delete val="0"/>
        <c:axPos val="b"/>
        <c:majorGridlines/>
        <c:numFmt formatCode="#,##0_);\(#,##0\)" sourceLinked="1"/>
        <c:majorTickMark val="out"/>
        <c:minorTickMark val="none"/>
        <c:tickLblPos val="nextTo"/>
        <c:crossAx val="852634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 baseline="0">
          <a:latin typeface="Angsana New" panose="02020603050405020304" pitchFamily="18" charset="-34"/>
          <a:cs typeface="Angsana New" panose="02020603050405020304" pitchFamily="18" charset="-34"/>
        </a:defRPr>
      </a:pPr>
      <a:endParaRPr lang="th-TH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อัตราครองเตียง!$A$6</c:f>
              <c:strCache>
                <c:ptCount val="1"/>
                <c:pt idx="0">
                  <c:v>อัตราครองเตียง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ngsana New" panose="02020603050405020304" pitchFamily="18" charset="-34"/>
                    <a:ea typeface="+mn-ea"/>
                    <a:cs typeface="Angsana New" panose="02020603050405020304" pitchFamily="18" charset="-34"/>
                  </a:defRPr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อัตราครองเตียง!$B$5:$F$5</c:f>
              <c:strCache>
                <c:ptCount val="5"/>
                <c:pt idx="0">
                  <c:v>ปึ 62</c:v>
                </c:pt>
                <c:pt idx="1">
                  <c:v>ปี 63</c:v>
                </c:pt>
                <c:pt idx="2">
                  <c:v>ปี 64</c:v>
                </c:pt>
                <c:pt idx="3">
                  <c:v>ปี 65</c:v>
                </c:pt>
                <c:pt idx="4">
                  <c:v>ปี 66</c:v>
                </c:pt>
              </c:strCache>
            </c:strRef>
          </c:cat>
          <c:val>
            <c:numRef>
              <c:f>อัตราครองเตียง!$B$6:$F$6</c:f>
              <c:numCache>
                <c:formatCode>General</c:formatCode>
                <c:ptCount val="5"/>
                <c:pt idx="0">
                  <c:v>62.05</c:v>
                </c:pt>
                <c:pt idx="1">
                  <c:v>83.08</c:v>
                </c:pt>
                <c:pt idx="2">
                  <c:v>68.260000000000005</c:v>
                </c:pt>
                <c:pt idx="3">
                  <c:v>107.45</c:v>
                </c:pt>
                <c:pt idx="4">
                  <c:v>72.64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60-4C55-B679-AC81BEE8C4E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2529280"/>
        <c:axId val="102556800"/>
      </c:lineChart>
      <c:catAx>
        <c:axId val="102529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102556800"/>
        <c:crosses val="autoZero"/>
        <c:auto val="1"/>
        <c:lblAlgn val="ctr"/>
        <c:lblOffset val="100"/>
        <c:noMultiLvlLbl val="0"/>
      </c:catAx>
      <c:valAx>
        <c:axId val="102556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102529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aseline="0">
          <a:latin typeface="Angsana New" panose="02020603050405020304" pitchFamily="18" charset="-34"/>
          <a:cs typeface="Angsana New" panose="02020603050405020304" pitchFamily="18" charset="-34"/>
        </a:defRPr>
      </a:pPr>
      <a:endParaRPr lang="th-TH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อัตราครองเตียง!$A$2</c:f>
              <c:strCache>
                <c:ptCount val="1"/>
                <c:pt idx="0">
                  <c:v>อัตราครองเตียง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อัตราครองเตียง!$B$1:$J$1</c:f>
              <c:strCache>
                <c:ptCount val="9"/>
                <c:pt idx="0">
                  <c:v>ตค 65</c:v>
                </c:pt>
                <c:pt idx="1">
                  <c:v>พย 65</c:v>
                </c:pt>
                <c:pt idx="2">
                  <c:v>ธค 65</c:v>
                </c:pt>
                <c:pt idx="3">
                  <c:v>มค.66</c:v>
                </c:pt>
                <c:pt idx="4">
                  <c:v>กพ.66</c:v>
                </c:pt>
                <c:pt idx="5">
                  <c:v>มีค.66</c:v>
                </c:pt>
                <c:pt idx="6">
                  <c:v>เมย.66</c:v>
                </c:pt>
                <c:pt idx="7">
                  <c:v>พค.66</c:v>
                </c:pt>
                <c:pt idx="8">
                  <c:v>มิย.66</c:v>
                </c:pt>
              </c:strCache>
            </c:strRef>
          </c:cat>
          <c:val>
            <c:numRef>
              <c:f>อัตราครองเตียง!$B$2:$J$2</c:f>
              <c:numCache>
                <c:formatCode>0.00</c:formatCode>
                <c:ptCount val="9"/>
                <c:pt idx="0">
                  <c:v>55.05</c:v>
                </c:pt>
                <c:pt idx="1">
                  <c:v>73.11</c:v>
                </c:pt>
                <c:pt idx="2">
                  <c:v>68.92</c:v>
                </c:pt>
                <c:pt idx="3">
                  <c:v>84.62</c:v>
                </c:pt>
                <c:pt idx="4">
                  <c:v>81.19</c:v>
                </c:pt>
                <c:pt idx="5">
                  <c:v>75.16</c:v>
                </c:pt>
                <c:pt idx="6">
                  <c:v>70.22</c:v>
                </c:pt>
                <c:pt idx="7">
                  <c:v>67.739999999999995</c:v>
                </c:pt>
                <c:pt idx="8">
                  <c:v>78.67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312-47E0-A175-54F418A964D7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2572416"/>
        <c:axId val="102573952"/>
      </c:lineChart>
      <c:catAx>
        <c:axId val="1025724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102573952"/>
        <c:crosses val="autoZero"/>
        <c:auto val="1"/>
        <c:lblAlgn val="ctr"/>
        <c:lblOffset val="100"/>
        <c:noMultiLvlLbl val="0"/>
      </c:catAx>
      <c:valAx>
        <c:axId val="102573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102572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415026246719159"/>
          <c:y val="5.0925925925925923E-2"/>
          <c:w val="0.81140529308836395"/>
          <c:h val="0.84223024205307673"/>
        </c:manualLayout>
      </c:layout>
      <c:lineChart>
        <c:grouping val="standard"/>
        <c:varyColors val="0"/>
        <c:ser>
          <c:idx val="0"/>
          <c:order val="0"/>
          <c:tx>
            <c:strRef>
              <c:f>'sum  Adj Rw'!$A$8</c:f>
              <c:strCache>
                <c:ptCount val="1"/>
                <c:pt idx="0">
                  <c:v>จำนวน SumAdjRW ทั้งหมด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ngsana New" panose="02020603050405020304" pitchFamily="18" charset="-34"/>
                    <a:ea typeface="+mn-ea"/>
                    <a:cs typeface="Angsana New" panose="02020603050405020304" pitchFamily="18" charset="-34"/>
                  </a:defRPr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'sum  Adj Rw'!$B$7:$F$7</c:f>
              <c:strCache>
                <c:ptCount val="5"/>
                <c:pt idx="0">
                  <c:v>ปีงบฯ 62</c:v>
                </c:pt>
                <c:pt idx="1">
                  <c:v>ปีงบฯ 63</c:v>
                </c:pt>
                <c:pt idx="2">
                  <c:v>ปีงบฯ 64</c:v>
                </c:pt>
                <c:pt idx="3">
                  <c:v>ปีงบฯ 65</c:v>
                </c:pt>
                <c:pt idx="4">
                  <c:v>ปีงบฯ 66</c:v>
                </c:pt>
              </c:strCache>
            </c:strRef>
          </c:cat>
          <c:val>
            <c:numRef>
              <c:f>'sum  Adj Rw'!$B$8:$F$8</c:f>
              <c:numCache>
                <c:formatCode>0.0000</c:formatCode>
                <c:ptCount val="5"/>
                <c:pt idx="0">
                  <c:v>1446</c:v>
                </c:pt>
                <c:pt idx="1">
                  <c:v>1919.15</c:v>
                </c:pt>
                <c:pt idx="2">
                  <c:v>1240.1199999999999</c:v>
                </c:pt>
                <c:pt idx="3">
                  <c:v>1527.13</c:v>
                </c:pt>
                <c:pt idx="4">
                  <c:v>1232.1099999999999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2F6-4523-9F05-BF2FE18506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654720"/>
        <c:axId val="102656256"/>
      </c:lineChart>
      <c:catAx>
        <c:axId val="102654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102656256"/>
        <c:crosses val="autoZero"/>
        <c:auto val="1"/>
        <c:lblAlgn val="ctr"/>
        <c:lblOffset val="100"/>
        <c:noMultiLvlLbl val="0"/>
      </c:catAx>
      <c:valAx>
        <c:axId val="102656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102654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aseline="0">
          <a:latin typeface="Angsana New" panose="02020603050405020304" pitchFamily="18" charset="-34"/>
          <a:cs typeface="Angsana New" panose="02020603050405020304" pitchFamily="18" charset="-34"/>
        </a:defRPr>
      </a:pPr>
      <a:endParaRPr lang="th-TH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2FA39E6-77C9-44C1-B769-E1982A4F3E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E3BC862D-6134-433A-94D0-1EAA28FC7E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0A39EF3B-D4E7-4F88-9742-48C9F0ABE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09A33-D915-46F3-BA2A-94FF94FE42C2}" type="datetimeFigureOut">
              <a:rPr lang="th-TH" smtClean="0"/>
              <a:t>04/08/66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5A0D1286-63BF-474D-9ABC-08C7FFFEA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8D92E937-5475-403C-97AD-41055FFCD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682A-B6F2-4AB9-9A40-5AD2E26BA6A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46192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E5C7114-2E1C-4749-8E74-E6A411F85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8161B4DB-9240-4D34-90CE-3935AF74AC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477A4E29-6230-44CD-B158-3675E9B6D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09A33-D915-46F3-BA2A-94FF94FE42C2}" type="datetimeFigureOut">
              <a:rPr lang="th-TH" smtClean="0"/>
              <a:t>04/08/66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D137952D-7C6C-48BF-83F9-2858525E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2ACED8CB-D959-4988-BF80-EDC3591C7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682A-B6F2-4AB9-9A40-5AD2E26BA6A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20467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FDC1338F-F3AF-4CD5-9A98-A4A09E6351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DDCF9DEA-FAE5-4B94-A5FE-419E3705FE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40456567-4345-460C-8FB8-9CBE718E1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09A33-D915-46F3-BA2A-94FF94FE42C2}" type="datetimeFigureOut">
              <a:rPr lang="th-TH" smtClean="0"/>
              <a:t>04/08/66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BF1474B0-0E69-4413-99C0-44C94CE84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6E00E002-D3C5-4FC5-B0CB-5E0C46ADA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682A-B6F2-4AB9-9A40-5AD2E26BA6A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86766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930B3FF-B779-4DA3-A5A8-8246EC850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FBEDF267-71DF-4128-B277-FC105FD910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3FDC1B0C-377E-4830-ABEF-73EFA36D6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09A33-D915-46F3-BA2A-94FF94FE42C2}" type="datetimeFigureOut">
              <a:rPr lang="th-TH" smtClean="0"/>
              <a:t>04/08/66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A62A2C44-0A17-40A2-A6A5-08491C4C8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89921898-0AED-4745-A929-97B4D16B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682A-B6F2-4AB9-9A40-5AD2E26BA6A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72993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F519E9A-0CA3-4F58-AE9A-90DFA5DB0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CA549C41-2912-4F6D-A287-1F205FD902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A9328018-CB49-48E0-9BE7-C7EBF7EAC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09A33-D915-46F3-BA2A-94FF94FE42C2}" type="datetimeFigureOut">
              <a:rPr lang="th-TH" smtClean="0"/>
              <a:t>04/08/66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1CDFD307-CB59-41B0-BD20-D79374861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C35FA325-E27C-422F-926C-B7BED12A6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682A-B6F2-4AB9-9A40-5AD2E26BA6A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97858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0AC8FEE-4B1F-4A70-91B3-8A4E0A38F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560BB661-8612-4423-9F57-DA506827A6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5FE42C78-9C38-461E-BFD6-4E1405BFBA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493FA510-902D-4D7A-98FC-AD4A207CA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09A33-D915-46F3-BA2A-94FF94FE42C2}" type="datetimeFigureOut">
              <a:rPr lang="th-TH" smtClean="0"/>
              <a:t>04/08/66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2F8CF477-DB81-4CA8-A419-745EED75F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C5319911-088B-4BA3-9CD1-973A4D74A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682A-B6F2-4AB9-9A40-5AD2E26BA6A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78648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446CDFA-6256-414E-8EA0-C7F279C30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E718C70D-3EE4-493F-8A17-814408741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AD546FBE-59D3-4C8D-ACF5-5DA23008EF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798B4342-12D4-4655-AEBE-00CF024E9B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99754AB2-C620-4BE0-BE34-A8F55A637E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4FCBA57B-7163-4FB8-AD1A-30AEFB219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09A33-D915-46F3-BA2A-94FF94FE42C2}" type="datetimeFigureOut">
              <a:rPr lang="th-TH" smtClean="0"/>
              <a:t>04/08/66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56D3D4DC-08E3-4E3F-A931-830E85A12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E2633057-2412-41AB-A0BA-01F2727DE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682A-B6F2-4AB9-9A40-5AD2E26BA6A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4163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3212500-77A9-4AA7-B96F-C4CB8E973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5C2D4581-5764-4A12-A3CA-E0AB372F1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09A33-D915-46F3-BA2A-94FF94FE42C2}" type="datetimeFigureOut">
              <a:rPr lang="th-TH" smtClean="0"/>
              <a:t>04/08/66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608D9DE2-5E30-46A7-B82C-810A7475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15B2751E-7155-4AF1-A43F-613801D44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682A-B6F2-4AB9-9A40-5AD2E26BA6A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8765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932A7FAA-3A43-42EF-A9B0-3854EA02D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09A33-D915-46F3-BA2A-94FF94FE42C2}" type="datetimeFigureOut">
              <a:rPr lang="th-TH" smtClean="0"/>
              <a:t>04/08/66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C64AA38A-1D0C-4A83-B014-E65AC6AAF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76878891-8599-404B-A647-8A0E87B44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682A-B6F2-4AB9-9A40-5AD2E26BA6A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26567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F64FDD7-ABE7-40D0-9C25-AB2FD8226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34FF2F0-9484-4A4F-98BC-E34F03C08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51C7E675-886D-4FC2-921E-EE55CE56C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CCB74BBD-A6D8-4EAA-BDAD-C760B61F6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09A33-D915-46F3-BA2A-94FF94FE42C2}" type="datetimeFigureOut">
              <a:rPr lang="th-TH" smtClean="0"/>
              <a:t>04/08/66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FDAE28A3-8EFF-4323-B5FD-170436127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20E744F4-5FC3-4CCA-8699-701E84A6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682A-B6F2-4AB9-9A40-5AD2E26BA6A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48877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CCEB240-BF62-45AB-B517-08B4DC10D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263C0E1D-71FE-469A-81FF-664C4CAF19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4718B041-69B2-4D7F-8644-34258ACC66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F06714CE-0C59-4EFD-A298-C8ECDDE05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09A33-D915-46F3-BA2A-94FF94FE42C2}" type="datetimeFigureOut">
              <a:rPr lang="th-TH" smtClean="0"/>
              <a:t>04/08/66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22CCCF15-3143-4465-8DBE-CABA7AD95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034D22C1-7E3B-4088-A125-B16430C3F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682A-B6F2-4AB9-9A40-5AD2E26BA6A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26701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B220CB99-DC23-42A7-BAF2-35AB6EA6E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A202663B-818F-4D0E-8764-860E2A58F2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E216143B-471F-4DEE-A78A-47CB698867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09A33-D915-46F3-BA2A-94FF94FE42C2}" type="datetimeFigureOut">
              <a:rPr lang="th-TH" smtClean="0"/>
              <a:t>04/08/66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AAF7A2B8-CF7E-4199-A61E-F57C9F9753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ED04D904-623E-4128-91CB-9E98E53214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C682A-B6F2-4AB9-9A40-5AD2E26BA6A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29784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B0F049B5-C238-4785-AA35-7E38984B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  <a:solidFill>
            <a:srgbClr val="00B0F0"/>
          </a:solidFill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4460753E-8C26-4D28-92DF-7FA7FA26F4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564" y="0"/>
            <a:ext cx="1126435" cy="1126435"/>
          </a:xfrm>
          <a:prstGeom prst="rect">
            <a:avLst/>
          </a:prstGeom>
        </p:spPr>
      </p:pic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6D6A0890-7395-4BC2-BEE2-076D41E429C5}"/>
              </a:ext>
            </a:extLst>
          </p:cNvPr>
          <p:cNvSpPr/>
          <p:nvPr/>
        </p:nvSpPr>
        <p:spPr>
          <a:xfrm>
            <a:off x="5406885" y="6405270"/>
            <a:ext cx="4943062" cy="5565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กลุ่มงานประกันสุขภาพ ยุทธศาสตร์ และสารสนเทศทางการแพทย์</a:t>
            </a:r>
          </a:p>
        </p:txBody>
      </p:sp>
      <p:sp>
        <p:nvSpPr>
          <p:cNvPr id="2" name="สี่เหลี่ยมผืนผ้า: มุมมน 1">
            <a:extLst>
              <a:ext uri="{FF2B5EF4-FFF2-40B4-BE49-F238E27FC236}">
                <a16:creationId xmlns:a16="http://schemas.microsoft.com/office/drawing/2014/main" id="{AFB7438B-8348-4026-8EFA-9BE2EE2DC497}"/>
              </a:ext>
            </a:extLst>
          </p:cNvPr>
          <p:cNvSpPr/>
          <p:nvPr/>
        </p:nvSpPr>
        <p:spPr>
          <a:xfrm>
            <a:off x="1954696" y="922536"/>
            <a:ext cx="6447184" cy="997812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สถิติข้อมูลโรงพยาบาลเขาชัยสน</a:t>
            </a:r>
            <a:endParaRPr lang="th-TH" sz="5400" dirty="0"/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30D6BB68-27BB-483D-ABD3-0EE9719781BA}"/>
              </a:ext>
            </a:extLst>
          </p:cNvPr>
          <p:cNvSpPr/>
          <p:nvPr/>
        </p:nvSpPr>
        <p:spPr>
          <a:xfrm>
            <a:off x="3230212" y="2214922"/>
            <a:ext cx="4147931" cy="78187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h-TH" sz="3600" b="1" dirty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1.ข้อมูลบริการด้านสุขภาพ</a:t>
            </a:r>
          </a:p>
        </p:txBody>
      </p:sp>
      <p:sp>
        <p:nvSpPr>
          <p:cNvPr id="9" name="สี่เหลี่ยมผืนผ้า: มุมมน 8">
            <a:extLst>
              <a:ext uri="{FF2B5EF4-FFF2-40B4-BE49-F238E27FC236}">
                <a16:creationId xmlns:a16="http://schemas.microsoft.com/office/drawing/2014/main" id="{4C09FC60-89F6-49CF-9272-121EBD166924}"/>
              </a:ext>
            </a:extLst>
          </p:cNvPr>
          <p:cNvSpPr/>
          <p:nvPr/>
        </p:nvSpPr>
        <p:spPr>
          <a:xfrm>
            <a:off x="3230211" y="3291374"/>
            <a:ext cx="4147931" cy="78187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600" b="1" dirty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2.ข้อมูลสถานะสุขภาพ</a:t>
            </a:r>
          </a:p>
        </p:txBody>
      </p:sp>
      <p:sp>
        <p:nvSpPr>
          <p:cNvPr id="10" name="สี่เหลี่ยมผืนผ้า: มุมมน 9">
            <a:extLst>
              <a:ext uri="{FF2B5EF4-FFF2-40B4-BE49-F238E27FC236}">
                <a16:creationId xmlns:a16="http://schemas.microsoft.com/office/drawing/2014/main" id="{742716C5-F0DC-4388-8ED0-BD63B5B7F506}"/>
              </a:ext>
            </a:extLst>
          </p:cNvPr>
          <p:cNvSpPr/>
          <p:nvPr/>
        </p:nvSpPr>
        <p:spPr>
          <a:xfrm>
            <a:off x="3243461" y="4292809"/>
            <a:ext cx="4147931" cy="78187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600" b="1" dirty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3.ข้อมูลด้านการเงิน</a:t>
            </a:r>
          </a:p>
        </p:txBody>
      </p:sp>
      <p:pic>
        <p:nvPicPr>
          <p:cNvPr id="15362" name="Picture 2" descr="สุขภาพดีถ้วนหน้า">
            <a:extLst>
              <a:ext uri="{FF2B5EF4-FFF2-40B4-BE49-F238E27FC236}">
                <a16:creationId xmlns:a16="http://schemas.microsoft.com/office/drawing/2014/main" id="{5E1433DE-895F-4F9E-BE29-E348B8475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9365"/>
            <a:ext cx="2961858" cy="104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รูปการเงินการคลัง PNG , คลิปเงิน, เศรษฐกิจการเงิน, การเงินภาษีภาพ PNG และ  เวกเตอร์ สำหรับการดาวน์โหลดฟรี">
            <a:extLst>
              <a:ext uri="{FF2B5EF4-FFF2-40B4-BE49-F238E27FC236}">
                <a16:creationId xmlns:a16="http://schemas.microsoft.com/office/drawing/2014/main" id="{0AAE95F8-2AD6-4076-97FF-0D0D69282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880" y="2905212"/>
            <a:ext cx="1948067" cy="1552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058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D8983A6E-9696-42D1-B053-FC2A5E6FA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CB82E2D2-977E-42DA-AC22-A162E4E52A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564" y="0"/>
            <a:ext cx="1126435" cy="1126435"/>
          </a:xfrm>
          <a:prstGeom prst="rect">
            <a:avLst/>
          </a:prstGeom>
        </p:spPr>
      </p:pic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2E1656AD-3541-44F1-8987-A440B730FDAF}"/>
              </a:ext>
            </a:extLst>
          </p:cNvPr>
          <p:cNvSpPr/>
          <p:nvPr/>
        </p:nvSpPr>
        <p:spPr>
          <a:xfrm>
            <a:off x="7012236" y="6431076"/>
            <a:ext cx="5179764" cy="5565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กลุ่มงานประกันสุขภาพ ยุทธศาสตร์ และสารสนเทศทางการแพทย์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DD00CFD3-E8FE-4F26-8B0D-D2D7A96A5767}"/>
              </a:ext>
            </a:extLst>
          </p:cNvPr>
          <p:cNvSpPr txBox="1"/>
          <p:nvPr/>
        </p:nvSpPr>
        <p:spPr>
          <a:xfrm>
            <a:off x="2041278" y="757112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cs typeface="+mj-cs"/>
              </a:rPr>
              <a:t>อันดับโรคผู้ป่วยใน เดือน ตุลาคม 2565 –มิถุนายน 2566</a:t>
            </a:r>
          </a:p>
        </p:txBody>
      </p:sp>
      <p:sp>
        <p:nvSpPr>
          <p:cNvPr id="10" name="สี่เหลี่ยมผืนผ้า: มุมมน 9">
            <a:extLst>
              <a:ext uri="{FF2B5EF4-FFF2-40B4-BE49-F238E27FC236}">
                <a16:creationId xmlns:a16="http://schemas.microsoft.com/office/drawing/2014/main" id="{F15D8B7D-2418-48B3-92DF-8B62B4BCA85D}"/>
              </a:ext>
            </a:extLst>
          </p:cNvPr>
          <p:cNvSpPr/>
          <p:nvPr/>
        </p:nvSpPr>
        <p:spPr>
          <a:xfrm>
            <a:off x="95840" y="-35985"/>
            <a:ext cx="4147931" cy="7818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ข้อมูลสถานะสุขภาพ</a:t>
            </a:r>
          </a:p>
        </p:txBody>
      </p:sp>
      <p:graphicFrame>
        <p:nvGraphicFramePr>
          <p:cNvPr id="3" name="แผนภูมิ 2">
            <a:extLst>
              <a:ext uri="{FF2B5EF4-FFF2-40B4-BE49-F238E27FC236}">
                <a16:creationId xmlns:a16="http://schemas.microsoft.com/office/drawing/2014/main" id="{00000000-0008-0000-03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8519331"/>
              </p:ext>
            </p:extLst>
          </p:nvPr>
        </p:nvGraphicFramePr>
        <p:xfrm>
          <a:off x="450046" y="1581538"/>
          <a:ext cx="10615517" cy="4572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62860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D8983A6E-9696-42D1-B053-FC2A5E6FA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8"/>
            <a:ext cx="12192000" cy="6858000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CB82E2D2-977E-42DA-AC22-A162E4E52A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564" y="0"/>
            <a:ext cx="1126435" cy="1126435"/>
          </a:xfrm>
          <a:prstGeom prst="rect">
            <a:avLst/>
          </a:prstGeom>
        </p:spPr>
      </p:pic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2E1656AD-3541-44F1-8987-A440B730FDAF}"/>
              </a:ext>
            </a:extLst>
          </p:cNvPr>
          <p:cNvSpPr/>
          <p:nvPr/>
        </p:nvSpPr>
        <p:spPr>
          <a:xfrm>
            <a:off x="7012236" y="6431076"/>
            <a:ext cx="5179764" cy="5565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กลุ่มงานประกันสุขภาพ ยุทธศาสตร์ และสารสนเทศทางการแพทย์</a:t>
            </a:r>
          </a:p>
        </p:txBody>
      </p:sp>
      <p:sp>
        <p:nvSpPr>
          <p:cNvPr id="8" name="ชื่อเรื่อง 1">
            <a:extLst>
              <a:ext uri="{FF2B5EF4-FFF2-40B4-BE49-F238E27FC236}">
                <a16:creationId xmlns:a16="http://schemas.microsoft.com/office/drawing/2014/main" id="{1F34AF93-EB6F-4787-90F8-04BB5C683D33}"/>
              </a:ext>
            </a:extLst>
          </p:cNvPr>
          <p:cNvSpPr txBox="1">
            <a:spLocks/>
          </p:cNvSpPr>
          <p:nvPr/>
        </p:nvSpPr>
        <p:spPr>
          <a:xfrm>
            <a:off x="4772051" y="563217"/>
            <a:ext cx="2647898" cy="601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อัตราครองเตียง</a:t>
            </a: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C33E6575-1C70-41F5-A5B0-88697FD18BDC}"/>
              </a:ext>
            </a:extLst>
          </p:cNvPr>
          <p:cNvSpPr txBox="1"/>
          <p:nvPr/>
        </p:nvSpPr>
        <p:spPr>
          <a:xfrm>
            <a:off x="7868526" y="1669773"/>
            <a:ext cx="3197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เปรียบเทียบรายเดือน ปีงบ 66</a:t>
            </a:r>
            <a:endParaRPr lang="en-US" dirty="0"/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55F71D0B-3276-47D1-A708-21B717305715}"/>
              </a:ext>
            </a:extLst>
          </p:cNvPr>
          <p:cNvSpPr txBox="1"/>
          <p:nvPr/>
        </p:nvSpPr>
        <p:spPr>
          <a:xfrm>
            <a:off x="2314445" y="1610537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เปรียบเทียบรายปี</a:t>
            </a:r>
            <a:endParaRPr lang="en-US" dirty="0"/>
          </a:p>
        </p:txBody>
      </p:sp>
      <p:sp>
        <p:nvSpPr>
          <p:cNvPr id="13" name="สี่เหลี่ยมผืนผ้า: มุมมน 12">
            <a:extLst>
              <a:ext uri="{FF2B5EF4-FFF2-40B4-BE49-F238E27FC236}">
                <a16:creationId xmlns:a16="http://schemas.microsoft.com/office/drawing/2014/main" id="{726A2E5F-234F-48CC-B5D9-A4A88A5ED8E7}"/>
              </a:ext>
            </a:extLst>
          </p:cNvPr>
          <p:cNvSpPr/>
          <p:nvPr/>
        </p:nvSpPr>
        <p:spPr>
          <a:xfrm>
            <a:off x="95840" y="-35985"/>
            <a:ext cx="4147931" cy="7818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ข้อมูลสถานะสุขภาพ</a:t>
            </a:r>
          </a:p>
        </p:txBody>
      </p:sp>
      <p:graphicFrame>
        <p:nvGraphicFramePr>
          <p:cNvPr id="2" name="Chart 2">
            <a:extLst>
              <a:ext uri="{FF2B5EF4-FFF2-40B4-BE49-F238E27FC236}">
                <a16:creationId xmlns:a16="http://schemas.microsoft.com/office/drawing/2014/main" id="{00000000-0008-0000-08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026570"/>
              </p:ext>
            </p:extLst>
          </p:nvPr>
        </p:nvGraphicFramePr>
        <p:xfrm>
          <a:off x="287731" y="2234097"/>
          <a:ext cx="5775145" cy="3618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แผนภูมิ 2">
            <a:extLst>
              <a:ext uri="{FF2B5EF4-FFF2-40B4-BE49-F238E27FC236}">
                <a16:creationId xmlns:a16="http://schemas.microsoft.com/office/drawing/2014/main" id="{00000000-0008-0000-08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380267"/>
              </p:ext>
            </p:extLst>
          </p:nvPr>
        </p:nvGraphicFramePr>
        <p:xfrm>
          <a:off x="6652726" y="2431592"/>
          <a:ext cx="5179763" cy="3421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79548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D8983A6E-9696-42D1-B053-FC2A5E6FA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56"/>
            <a:ext cx="12192000" cy="6858000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CB82E2D2-977E-42DA-AC22-A162E4E52A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564" y="0"/>
            <a:ext cx="1126435" cy="1126435"/>
          </a:xfrm>
          <a:prstGeom prst="rect">
            <a:avLst/>
          </a:prstGeom>
        </p:spPr>
      </p:pic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2E1656AD-3541-44F1-8987-A440B730FDAF}"/>
              </a:ext>
            </a:extLst>
          </p:cNvPr>
          <p:cNvSpPr/>
          <p:nvPr/>
        </p:nvSpPr>
        <p:spPr>
          <a:xfrm>
            <a:off x="7012236" y="6431076"/>
            <a:ext cx="5179764" cy="5565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กลุ่มงานประกันสุขภาพ ยุทธศาสตร์ และสารสนเทศทางการแพทย์</a:t>
            </a:r>
          </a:p>
        </p:txBody>
      </p:sp>
      <p:sp>
        <p:nvSpPr>
          <p:cNvPr id="8" name="ชื่อเรื่อง 1">
            <a:extLst>
              <a:ext uri="{FF2B5EF4-FFF2-40B4-BE49-F238E27FC236}">
                <a16:creationId xmlns:a16="http://schemas.microsoft.com/office/drawing/2014/main" id="{98217615-4BE4-4B57-A190-B8D8AD868C05}"/>
              </a:ext>
            </a:extLst>
          </p:cNvPr>
          <p:cNvSpPr txBox="1">
            <a:spLocks/>
          </p:cNvSpPr>
          <p:nvPr/>
        </p:nvSpPr>
        <p:spPr>
          <a:xfrm>
            <a:off x="4447421" y="523874"/>
            <a:ext cx="3820370" cy="618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TH SarabunPSK" pitchFamily="34" charset="-34"/>
                <a:cs typeface="TH SarabunPSK" pitchFamily="34" charset="-34"/>
              </a:rPr>
              <a:t>SUM Adj RW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79F1774C-BE53-468E-8EFD-2A04DCE0B006}"/>
              </a:ext>
            </a:extLst>
          </p:cNvPr>
          <p:cNvSpPr txBox="1"/>
          <p:nvPr/>
        </p:nvSpPr>
        <p:spPr>
          <a:xfrm>
            <a:off x="2008471" y="1276909"/>
            <a:ext cx="3197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/>
              <a:t>เปรียบเทียบรายปีงบประมาณ</a:t>
            </a:r>
            <a:endParaRPr lang="en-US" dirty="0"/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B641ADBE-CBF6-4D72-9DBF-7DC7850C1A9F}"/>
              </a:ext>
            </a:extLst>
          </p:cNvPr>
          <p:cNvSpPr txBox="1"/>
          <p:nvPr/>
        </p:nvSpPr>
        <p:spPr>
          <a:xfrm>
            <a:off x="7213980" y="1388699"/>
            <a:ext cx="435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เปรียบเทียบรายเดือน ปีงบประมาณ 2566</a:t>
            </a:r>
            <a:endParaRPr lang="en-US" dirty="0"/>
          </a:p>
        </p:txBody>
      </p:sp>
      <p:sp>
        <p:nvSpPr>
          <p:cNvPr id="13" name="สี่เหลี่ยมผืนผ้า: มุมมน 12">
            <a:extLst>
              <a:ext uri="{FF2B5EF4-FFF2-40B4-BE49-F238E27FC236}">
                <a16:creationId xmlns:a16="http://schemas.microsoft.com/office/drawing/2014/main" id="{7BF5D807-E1EE-4D29-AB3E-103EBEFF5824}"/>
              </a:ext>
            </a:extLst>
          </p:cNvPr>
          <p:cNvSpPr/>
          <p:nvPr/>
        </p:nvSpPr>
        <p:spPr>
          <a:xfrm>
            <a:off x="95840" y="-35985"/>
            <a:ext cx="4147931" cy="7818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ข้อมูลสถานะสุขภาพ</a:t>
            </a:r>
          </a:p>
        </p:txBody>
      </p:sp>
      <p:graphicFrame>
        <p:nvGraphicFramePr>
          <p:cNvPr id="2" name="Chart 2">
            <a:extLst>
              <a:ext uri="{FF2B5EF4-FFF2-40B4-BE49-F238E27FC236}">
                <a16:creationId xmlns:a16="http://schemas.microsoft.com/office/drawing/2014/main" id="{00000000-0008-0000-09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241675"/>
              </p:ext>
            </p:extLst>
          </p:nvPr>
        </p:nvGraphicFramePr>
        <p:xfrm>
          <a:off x="283980" y="2253633"/>
          <a:ext cx="5388853" cy="3662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Chart 1">
            <a:extLst>
              <a:ext uri="{FF2B5EF4-FFF2-40B4-BE49-F238E27FC236}">
                <a16:creationId xmlns:a16="http://schemas.microsoft.com/office/drawing/2014/main" id="{00000000-0008-0000-09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2636121"/>
              </p:ext>
            </p:extLst>
          </p:nvPr>
        </p:nvGraphicFramePr>
        <p:xfrm>
          <a:off x="6176866" y="2428931"/>
          <a:ext cx="5524994" cy="3487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85805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D8983A6E-9696-42D1-B053-FC2A5E6FA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CB82E2D2-977E-42DA-AC22-A162E4E52A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564" y="0"/>
            <a:ext cx="1126435" cy="1126435"/>
          </a:xfrm>
          <a:prstGeom prst="rect">
            <a:avLst/>
          </a:prstGeom>
        </p:spPr>
      </p:pic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2E1656AD-3541-44F1-8987-A440B730FDAF}"/>
              </a:ext>
            </a:extLst>
          </p:cNvPr>
          <p:cNvSpPr/>
          <p:nvPr/>
        </p:nvSpPr>
        <p:spPr>
          <a:xfrm>
            <a:off x="7012236" y="6431076"/>
            <a:ext cx="5179764" cy="5565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กลุ่มงานประกันสุขภาพ ยุทธศาสตร์ และสารสนเทศทางการแพทย์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A37EBA26-6454-42BE-AFC7-79302AE08826}"/>
              </a:ext>
            </a:extLst>
          </p:cNvPr>
          <p:cNvSpPr txBox="1"/>
          <p:nvPr/>
        </p:nvSpPr>
        <p:spPr>
          <a:xfrm>
            <a:off x="1752362" y="816788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cs typeface="+mj-cs"/>
              </a:rPr>
              <a:t>ข้อมูลผู้ป่วยในเดือน ตุลาคม 2565 – มิถุนายน 2566</a:t>
            </a: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4572D629-2B6D-4096-8669-D555160E80CE}"/>
              </a:ext>
            </a:extLst>
          </p:cNvPr>
          <p:cNvSpPr txBox="1"/>
          <p:nvPr/>
        </p:nvSpPr>
        <p:spPr>
          <a:xfrm flipH="1">
            <a:off x="2384180" y="1682349"/>
            <a:ext cx="818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CMI</a:t>
            </a: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92A606FF-4EFD-4BE5-9872-6398CD379C60}"/>
              </a:ext>
            </a:extLst>
          </p:cNvPr>
          <p:cNvSpPr txBox="1"/>
          <p:nvPr/>
        </p:nvSpPr>
        <p:spPr>
          <a:xfrm>
            <a:off x="7647558" y="1682349"/>
            <a:ext cx="1954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Active bed</a:t>
            </a:r>
          </a:p>
        </p:txBody>
      </p:sp>
      <p:sp>
        <p:nvSpPr>
          <p:cNvPr id="13" name="สี่เหลี่ยมผืนผ้า: มุมมน 12">
            <a:extLst>
              <a:ext uri="{FF2B5EF4-FFF2-40B4-BE49-F238E27FC236}">
                <a16:creationId xmlns:a16="http://schemas.microsoft.com/office/drawing/2014/main" id="{720ACD0C-C841-40CF-ADB3-F160CB0C84FB}"/>
              </a:ext>
            </a:extLst>
          </p:cNvPr>
          <p:cNvSpPr/>
          <p:nvPr/>
        </p:nvSpPr>
        <p:spPr>
          <a:xfrm>
            <a:off x="95840" y="-35985"/>
            <a:ext cx="4147931" cy="7818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ข้อมูลสถานะสุขภาพ</a:t>
            </a:r>
          </a:p>
        </p:txBody>
      </p:sp>
      <p:graphicFrame>
        <p:nvGraphicFramePr>
          <p:cNvPr id="2" name="Chart 2">
            <a:extLst>
              <a:ext uri="{FF2B5EF4-FFF2-40B4-BE49-F238E27FC236}">
                <a16:creationId xmlns:a16="http://schemas.microsoft.com/office/drawing/2014/main" id="{00000000-0008-0000-0B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2294164"/>
              </p:ext>
            </p:extLst>
          </p:nvPr>
        </p:nvGraphicFramePr>
        <p:xfrm>
          <a:off x="6406505" y="2313870"/>
          <a:ext cx="5408703" cy="3616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Chart 1">
            <a:extLst>
              <a:ext uri="{FF2B5EF4-FFF2-40B4-BE49-F238E27FC236}">
                <a16:creationId xmlns:a16="http://schemas.microsoft.com/office/drawing/2014/main" id="{00000000-0008-0000-0B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8953533"/>
              </p:ext>
            </p:extLst>
          </p:nvPr>
        </p:nvGraphicFramePr>
        <p:xfrm>
          <a:off x="376791" y="2468389"/>
          <a:ext cx="5538817" cy="3572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127777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D8983A6E-9696-42D1-B053-FC2A5E6FA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CB82E2D2-977E-42DA-AC22-A162E4E52A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564" y="0"/>
            <a:ext cx="1126435" cy="1126435"/>
          </a:xfrm>
          <a:prstGeom prst="rect">
            <a:avLst/>
          </a:prstGeom>
        </p:spPr>
      </p:pic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2E1656AD-3541-44F1-8987-A440B730FDAF}"/>
              </a:ext>
            </a:extLst>
          </p:cNvPr>
          <p:cNvSpPr/>
          <p:nvPr/>
        </p:nvSpPr>
        <p:spPr>
          <a:xfrm>
            <a:off x="7012236" y="6431076"/>
            <a:ext cx="5179764" cy="5565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กลุ่มงานประกันสุขภาพ ยุทธศาสตร์ และสารสนเทศทางการแพทย์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E104AC63-983E-4B7D-BEF2-61183DB335E2}"/>
              </a:ext>
            </a:extLst>
          </p:cNvPr>
          <p:cNvSpPr txBox="1"/>
          <p:nvPr/>
        </p:nvSpPr>
        <p:spPr>
          <a:xfrm>
            <a:off x="1874416" y="783648"/>
            <a:ext cx="8661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itchFamily="34" charset="-34"/>
              </a:rPr>
              <a:t>10 อันดับโรคและบริการที่มีค่าใช้จ่ายสูง ผู้ป่วยนอก เดือนตุลาคม 65 –มิถุนายน 66</a:t>
            </a:r>
          </a:p>
        </p:txBody>
      </p:sp>
      <p:sp>
        <p:nvSpPr>
          <p:cNvPr id="10" name="สี่เหลี่ยมผืนผ้า: มุมมน 9">
            <a:extLst>
              <a:ext uri="{FF2B5EF4-FFF2-40B4-BE49-F238E27FC236}">
                <a16:creationId xmlns:a16="http://schemas.microsoft.com/office/drawing/2014/main" id="{63B8C06D-0117-4BF9-AF39-1D4315CEA5F8}"/>
              </a:ext>
            </a:extLst>
          </p:cNvPr>
          <p:cNvSpPr/>
          <p:nvPr/>
        </p:nvSpPr>
        <p:spPr>
          <a:xfrm>
            <a:off x="95840" y="-35985"/>
            <a:ext cx="4147931" cy="7818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h-TH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ข้อมูลด้านการเงิน</a:t>
            </a:r>
          </a:p>
        </p:txBody>
      </p:sp>
      <p:graphicFrame>
        <p:nvGraphicFramePr>
          <p:cNvPr id="4" name="แผนภูมิ 3">
            <a:extLst>
              <a:ext uri="{FF2B5EF4-FFF2-40B4-BE49-F238E27FC236}">
                <a16:creationId xmlns:a16="http://schemas.microsoft.com/office/drawing/2014/main" id="{00000000-0008-0000-0100-00000B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9532458"/>
              </p:ext>
            </p:extLst>
          </p:nvPr>
        </p:nvGraphicFramePr>
        <p:xfrm>
          <a:off x="690465" y="1436914"/>
          <a:ext cx="10804849" cy="4864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26966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D8983A6E-9696-42D1-B053-FC2A5E6FA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CB82E2D2-977E-42DA-AC22-A162E4E52A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564" y="0"/>
            <a:ext cx="1126435" cy="1126435"/>
          </a:xfrm>
          <a:prstGeom prst="rect">
            <a:avLst/>
          </a:prstGeom>
        </p:spPr>
      </p:pic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2E1656AD-3541-44F1-8987-A440B730FDAF}"/>
              </a:ext>
            </a:extLst>
          </p:cNvPr>
          <p:cNvSpPr/>
          <p:nvPr/>
        </p:nvSpPr>
        <p:spPr>
          <a:xfrm>
            <a:off x="7012236" y="6431076"/>
            <a:ext cx="5179764" cy="5565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กลุ่มงานประกันสุขภาพ ยุทธศาสตร์ และสารสนเทศทางการแพทย์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9967A99B-D022-4984-9B6C-306D1EF20E79}"/>
              </a:ext>
            </a:extLst>
          </p:cNvPr>
          <p:cNvSpPr txBox="1"/>
          <p:nvPr/>
        </p:nvSpPr>
        <p:spPr>
          <a:xfrm>
            <a:off x="1743741" y="811349"/>
            <a:ext cx="9090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10 อันดับโรคและบริการที่มีค่าใช้จ่ายสูง ผู้ป่วยนอก เดือนตุลาคม 65 – มิถุนายน 66 เฉลี่ยจำนวนเงิน/ครั้ง)</a:t>
            </a:r>
          </a:p>
        </p:txBody>
      </p:sp>
      <p:sp>
        <p:nvSpPr>
          <p:cNvPr id="11" name="สี่เหลี่ยมผืนผ้า: มุมมน 10">
            <a:extLst>
              <a:ext uri="{FF2B5EF4-FFF2-40B4-BE49-F238E27FC236}">
                <a16:creationId xmlns:a16="http://schemas.microsoft.com/office/drawing/2014/main" id="{F8869D04-A8A3-4FE1-A006-1520B052F9A8}"/>
              </a:ext>
            </a:extLst>
          </p:cNvPr>
          <p:cNvSpPr/>
          <p:nvPr/>
        </p:nvSpPr>
        <p:spPr>
          <a:xfrm>
            <a:off x="95840" y="-35985"/>
            <a:ext cx="4147931" cy="7818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h-TH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ข้อมูลสถานะสุขภาพ</a:t>
            </a:r>
          </a:p>
        </p:txBody>
      </p:sp>
      <p:graphicFrame>
        <p:nvGraphicFramePr>
          <p:cNvPr id="3" name="แผนภูมิ 2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238293"/>
              </p:ext>
            </p:extLst>
          </p:nvPr>
        </p:nvGraphicFramePr>
        <p:xfrm>
          <a:off x="319417" y="1338470"/>
          <a:ext cx="11371839" cy="4847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22317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D8983A6E-9696-42D1-B053-FC2A5E6FA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CB82E2D2-977E-42DA-AC22-A162E4E52A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564" y="0"/>
            <a:ext cx="1126435" cy="1126435"/>
          </a:xfrm>
          <a:prstGeom prst="rect">
            <a:avLst/>
          </a:prstGeom>
        </p:spPr>
      </p:pic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2E1656AD-3541-44F1-8987-A440B730FDAF}"/>
              </a:ext>
            </a:extLst>
          </p:cNvPr>
          <p:cNvSpPr/>
          <p:nvPr/>
        </p:nvSpPr>
        <p:spPr>
          <a:xfrm>
            <a:off x="7012236" y="6431076"/>
            <a:ext cx="5179764" cy="5565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กลุ่มงานประกันสุขภาพ ยุทธศาสตร์ และสารสนเทศทางการแพทย์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312CDB51-4286-45DD-877A-D7717BF8BC81}"/>
              </a:ext>
            </a:extLst>
          </p:cNvPr>
          <p:cNvSpPr txBox="1"/>
          <p:nvPr/>
        </p:nvSpPr>
        <p:spPr>
          <a:xfrm>
            <a:off x="1338570" y="852583"/>
            <a:ext cx="9475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10 อันดับโรคและบริการที่มีค่าใช้จ่ายสูง ผู้ป่วยใน เดือนตุลาคม 65 – มิถุนายน 66</a:t>
            </a:r>
          </a:p>
        </p:txBody>
      </p:sp>
      <p:sp>
        <p:nvSpPr>
          <p:cNvPr id="11" name="สี่เหลี่ยมผืนผ้า: มุมมน 10">
            <a:extLst>
              <a:ext uri="{FF2B5EF4-FFF2-40B4-BE49-F238E27FC236}">
                <a16:creationId xmlns:a16="http://schemas.microsoft.com/office/drawing/2014/main" id="{2E6BD794-02A7-4E38-A512-3D7A61579713}"/>
              </a:ext>
            </a:extLst>
          </p:cNvPr>
          <p:cNvSpPr/>
          <p:nvPr/>
        </p:nvSpPr>
        <p:spPr>
          <a:xfrm>
            <a:off x="95840" y="-35985"/>
            <a:ext cx="4147931" cy="7818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h-TH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ข้อมูลด้านการเงิน</a:t>
            </a:r>
          </a:p>
        </p:txBody>
      </p:sp>
      <p:graphicFrame>
        <p:nvGraphicFramePr>
          <p:cNvPr id="3" name="แผนภูมิ 2">
            <a:extLst>
              <a:ext uri="{FF2B5EF4-FFF2-40B4-BE49-F238E27FC236}">
                <a16:creationId xmlns:a16="http://schemas.microsoft.com/office/drawing/2014/main" id="{00000000-0008-0000-02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9281356"/>
              </p:ext>
            </p:extLst>
          </p:nvPr>
        </p:nvGraphicFramePr>
        <p:xfrm>
          <a:off x="233265" y="1726163"/>
          <a:ext cx="11420670" cy="4575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688211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D8983A6E-9696-42D1-B053-FC2A5E6FA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CB82E2D2-977E-42DA-AC22-A162E4E52A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564" y="0"/>
            <a:ext cx="1126435" cy="1126435"/>
          </a:xfrm>
          <a:prstGeom prst="rect">
            <a:avLst/>
          </a:prstGeom>
        </p:spPr>
      </p:pic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2E1656AD-3541-44F1-8987-A440B730FDAF}"/>
              </a:ext>
            </a:extLst>
          </p:cNvPr>
          <p:cNvSpPr/>
          <p:nvPr/>
        </p:nvSpPr>
        <p:spPr>
          <a:xfrm>
            <a:off x="7012236" y="6431076"/>
            <a:ext cx="5179764" cy="5565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กลุ่มงานประกันสุขภาพ ยุทธศาสตร์ และสารสนเทศทางการแพทย์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C8DDF916-B5E4-4C88-9BA5-376DCD84FC92}"/>
              </a:ext>
            </a:extLst>
          </p:cNvPr>
          <p:cNvSpPr txBox="1"/>
          <p:nvPr/>
        </p:nvSpPr>
        <p:spPr>
          <a:xfrm>
            <a:off x="671322" y="781878"/>
            <a:ext cx="10597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TH SarabunPSK" pitchFamily="34" charset="-34"/>
                <a:cs typeface="TH SarabunPSK" pitchFamily="34" charset="-34"/>
              </a:rPr>
              <a:t>10 อันดับโรคและบริการที่มีค่าใช้จ่ายสูง ผู้ป่วยใน เดือนตุลาคม 65 – มิถุนายน 66 (เฉลี่ยจำนวนเงิน/ครั้ง)</a:t>
            </a:r>
          </a:p>
        </p:txBody>
      </p:sp>
      <p:sp>
        <p:nvSpPr>
          <p:cNvPr id="11" name="สี่เหลี่ยมผืนผ้า: มุมมน 10">
            <a:extLst>
              <a:ext uri="{FF2B5EF4-FFF2-40B4-BE49-F238E27FC236}">
                <a16:creationId xmlns:a16="http://schemas.microsoft.com/office/drawing/2014/main" id="{989D7E6D-E5C1-4D31-8610-CDCC5841035B}"/>
              </a:ext>
            </a:extLst>
          </p:cNvPr>
          <p:cNvSpPr/>
          <p:nvPr/>
        </p:nvSpPr>
        <p:spPr>
          <a:xfrm>
            <a:off x="95840" y="-35985"/>
            <a:ext cx="4147931" cy="7818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h-TH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ข้อมูลด้านการเงิน</a:t>
            </a:r>
          </a:p>
        </p:txBody>
      </p:sp>
      <p:graphicFrame>
        <p:nvGraphicFramePr>
          <p:cNvPr id="3" name="แผนภูมิ 2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3799464"/>
              </p:ext>
            </p:extLst>
          </p:nvPr>
        </p:nvGraphicFramePr>
        <p:xfrm>
          <a:off x="531845" y="1527770"/>
          <a:ext cx="11271379" cy="4639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523313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รูปภาพประกอบด้วย ภาพตัดปะ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105869D6-252B-40CF-8F00-E96CD2A842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149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D8983A6E-9696-42D1-B053-FC2A5E6FA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CB82E2D2-977E-42DA-AC22-A162E4E52A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564" y="0"/>
            <a:ext cx="1126435" cy="1126435"/>
          </a:xfrm>
          <a:prstGeom prst="rect">
            <a:avLst/>
          </a:prstGeom>
        </p:spPr>
      </p:pic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2E1656AD-3541-44F1-8987-A440B730FDAF}"/>
              </a:ext>
            </a:extLst>
          </p:cNvPr>
          <p:cNvSpPr/>
          <p:nvPr/>
        </p:nvSpPr>
        <p:spPr>
          <a:xfrm>
            <a:off x="7176561" y="6420398"/>
            <a:ext cx="5015439" cy="5565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กลุ่มงานประกันสุขภาพ ยุทธศาสตร์ และสารสนเทศทางการแพทย์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25533435-35AA-4ACA-B314-EA9B01516359}"/>
              </a:ext>
            </a:extLst>
          </p:cNvPr>
          <p:cNvSpPr txBox="1"/>
          <p:nvPr/>
        </p:nvSpPr>
        <p:spPr>
          <a:xfrm>
            <a:off x="2315580" y="765772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atin typeface="Angsana New" panose="02020603050405020304" pitchFamily="18" charset="-34"/>
                <a:cs typeface="+mj-cs"/>
              </a:rPr>
              <a:t>จำนวนผู้รับบริการผู้ป่วยนอก เดือน ตค.</a:t>
            </a:r>
            <a:r>
              <a:rPr lang="en-US" sz="3600" b="1" dirty="0">
                <a:latin typeface="Angsana New" panose="02020603050405020304" pitchFamily="18" charset="-34"/>
                <a:cs typeface="+mj-cs"/>
              </a:rPr>
              <a:t>65-</a:t>
            </a:r>
            <a:r>
              <a:rPr lang="th-TH" sz="3600" b="1" dirty="0">
                <a:latin typeface="Angsana New" panose="02020603050405020304" pitchFamily="18" charset="-34"/>
                <a:cs typeface="+mj-cs"/>
              </a:rPr>
              <a:t>มิย.66</a:t>
            </a:r>
          </a:p>
        </p:txBody>
      </p:sp>
      <p:sp>
        <p:nvSpPr>
          <p:cNvPr id="11" name="สี่เหลี่ยมผืนผ้า: มุมมน 10">
            <a:extLst>
              <a:ext uri="{FF2B5EF4-FFF2-40B4-BE49-F238E27FC236}">
                <a16:creationId xmlns:a16="http://schemas.microsoft.com/office/drawing/2014/main" id="{E17FE7E6-A9DB-449E-946B-E6EE8CD508E3}"/>
              </a:ext>
            </a:extLst>
          </p:cNvPr>
          <p:cNvSpPr/>
          <p:nvPr/>
        </p:nvSpPr>
        <p:spPr>
          <a:xfrm>
            <a:off x="95840" y="-35985"/>
            <a:ext cx="4147931" cy="7818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ข้อมูลบริการด้านสุขภาพ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E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8294714"/>
              </p:ext>
            </p:extLst>
          </p:nvPr>
        </p:nvGraphicFramePr>
        <p:xfrm>
          <a:off x="606490" y="1511665"/>
          <a:ext cx="10646228" cy="4623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07324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D8983A6E-9696-42D1-B053-FC2A5E6FA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CB82E2D2-977E-42DA-AC22-A162E4E52A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564" y="0"/>
            <a:ext cx="1126435" cy="1126435"/>
          </a:xfrm>
          <a:prstGeom prst="rect">
            <a:avLst/>
          </a:prstGeom>
        </p:spPr>
      </p:pic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2E1656AD-3541-44F1-8987-A440B730FDAF}"/>
              </a:ext>
            </a:extLst>
          </p:cNvPr>
          <p:cNvSpPr/>
          <p:nvPr/>
        </p:nvSpPr>
        <p:spPr>
          <a:xfrm>
            <a:off x="7058915" y="6402072"/>
            <a:ext cx="5179764" cy="5565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กลุ่มงานประกันสุขภาพ ยุทธศาสตร์ และสารสนเทศทางการแพทย์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EE17839D-89FF-400B-AD6D-6F9237793090}"/>
              </a:ext>
            </a:extLst>
          </p:cNvPr>
          <p:cNvSpPr txBox="1"/>
          <p:nvPr/>
        </p:nvSpPr>
        <p:spPr>
          <a:xfrm>
            <a:off x="2087957" y="803269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cs typeface="+mj-cs"/>
              </a:rPr>
              <a:t>จำนวนผู้รับบริการผู้ป่วยนอก แยกรายสิทธิ ตค.65-มิย.66</a:t>
            </a:r>
          </a:p>
        </p:txBody>
      </p:sp>
      <p:sp>
        <p:nvSpPr>
          <p:cNvPr id="11" name="สี่เหลี่ยมผืนผ้า: มุมมน 10">
            <a:extLst>
              <a:ext uri="{FF2B5EF4-FFF2-40B4-BE49-F238E27FC236}">
                <a16:creationId xmlns:a16="http://schemas.microsoft.com/office/drawing/2014/main" id="{7B0B0E47-8211-4EE5-802E-CFA2301DE81E}"/>
              </a:ext>
            </a:extLst>
          </p:cNvPr>
          <p:cNvSpPr/>
          <p:nvPr/>
        </p:nvSpPr>
        <p:spPr>
          <a:xfrm>
            <a:off x="95840" y="-35985"/>
            <a:ext cx="4147931" cy="7818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ข้อมูลบริการด้านสุขภาพ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D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8433174"/>
              </p:ext>
            </p:extLst>
          </p:nvPr>
        </p:nvGraphicFramePr>
        <p:xfrm>
          <a:off x="496699" y="1549162"/>
          <a:ext cx="10923970" cy="4627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23859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D8983A6E-9696-42D1-B053-FC2A5E6FA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CB82E2D2-977E-42DA-AC22-A162E4E52A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564" y="0"/>
            <a:ext cx="1126435" cy="1126435"/>
          </a:xfrm>
          <a:prstGeom prst="rect">
            <a:avLst/>
          </a:prstGeom>
        </p:spPr>
      </p:pic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2E1656AD-3541-44F1-8987-A440B730FDAF}"/>
              </a:ext>
            </a:extLst>
          </p:cNvPr>
          <p:cNvSpPr/>
          <p:nvPr/>
        </p:nvSpPr>
        <p:spPr>
          <a:xfrm>
            <a:off x="7160455" y="6405195"/>
            <a:ext cx="5179764" cy="5565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กลุ่มงานประกันสุขภาพ ยุทธศาสตร์ และสารสนเทศทางการแพทย์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A451C8F6-7839-4DCB-A21E-E7CA40C511A9}"/>
              </a:ext>
            </a:extLst>
          </p:cNvPr>
          <p:cNvSpPr txBox="1"/>
          <p:nvPr/>
        </p:nvSpPr>
        <p:spPr>
          <a:xfrm>
            <a:off x="2315580" y="803269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จำนวนผู้รับบริการผู้ป่วยใน เดือน ต.ค 65 –มิย.66</a:t>
            </a:r>
          </a:p>
        </p:txBody>
      </p:sp>
      <p:sp>
        <p:nvSpPr>
          <p:cNvPr id="10" name="สี่เหลี่ยมผืนผ้า: มุมมน 9">
            <a:extLst>
              <a:ext uri="{FF2B5EF4-FFF2-40B4-BE49-F238E27FC236}">
                <a16:creationId xmlns:a16="http://schemas.microsoft.com/office/drawing/2014/main" id="{632AFD49-114A-4BE6-9A62-A3735FA42310}"/>
              </a:ext>
            </a:extLst>
          </p:cNvPr>
          <p:cNvSpPr/>
          <p:nvPr/>
        </p:nvSpPr>
        <p:spPr>
          <a:xfrm>
            <a:off x="95840" y="-35985"/>
            <a:ext cx="4147931" cy="7818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ข้อมูลบริการด้านสุขภาพ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C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9862702"/>
              </p:ext>
            </p:extLst>
          </p:nvPr>
        </p:nvGraphicFramePr>
        <p:xfrm>
          <a:off x="559837" y="1449600"/>
          <a:ext cx="10832840" cy="4632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54950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D8983A6E-9696-42D1-B053-FC2A5E6FA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CB82E2D2-977E-42DA-AC22-A162E4E52A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564" y="0"/>
            <a:ext cx="1126435" cy="1126435"/>
          </a:xfrm>
          <a:prstGeom prst="rect">
            <a:avLst/>
          </a:prstGeom>
        </p:spPr>
      </p:pic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2E1656AD-3541-44F1-8987-A440B730FDAF}"/>
              </a:ext>
            </a:extLst>
          </p:cNvPr>
          <p:cNvSpPr/>
          <p:nvPr/>
        </p:nvSpPr>
        <p:spPr>
          <a:xfrm>
            <a:off x="7160455" y="6405650"/>
            <a:ext cx="5179764" cy="5565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กลุ่มงานประกันสุขภาพ ยุทธศาสตร์ และสารสนเทศทางการแพทย์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44AB8C8C-4A79-450B-8966-9994273EE833}"/>
              </a:ext>
            </a:extLst>
          </p:cNvPr>
          <p:cNvSpPr txBox="1"/>
          <p:nvPr/>
        </p:nvSpPr>
        <p:spPr>
          <a:xfrm>
            <a:off x="2189497" y="834047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Angsana New" panose="02020603050405020304" pitchFamily="18" charset="-34"/>
                <a:cs typeface="+mj-cs"/>
              </a:rPr>
              <a:t>จำนวนผู้รับบริการผู้ป่วยใน แยกรายสิทธิ เดือน ต.ค 65</a:t>
            </a:r>
            <a:r>
              <a:rPr lang="en-US" sz="3200" b="1" dirty="0">
                <a:latin typeface="Angsana New" panose="02020603050405020304" pitchFamily="18" charset="-34"/>
                <a:cs typeface="+mj-cs"/>
              </a:rPr>
              <a:t>-</a:t>
            </a:r>
            <a:r>
              <a:rPr lang="th-TH" sz="3200" b="1" dirty="0">
                <a:latin typeface="Angsana New" panose="02020603050405020304" pitchFamily="18" charset="-34"/>
                <a:cs typeface="+mj-cs"/>
              </a:rPr>
              <a:t>มิย. 66</a:t>
            </a:r>
          </a:p>
        </p:txBody>
      </p:sp>
      <p:sp>
        <p:nvSpPr>
          <p:cNvPr id="10" name="สี่เหลี่ยมผืนผ้า: มุมมน 9">
            <a:extLst>
              <a:ext uri="{FF2B5EF4-FFF2-40B4-BE49-F238E27FC236}">
                <a16:creationId xmlns:a16="http://schemas.microsoft.com/office/drawing/2014/main" id="{6EB83561-E37A-481A-858F-077E7D51CCA3}"/>
              </a:ext>
            </a:extLst>
          </p:cNvPr>
          <p:cNvSpPr/>
          <p:nvPr/>
        </p:nvSpPr>
        <p:spPr>
          <a:xfrm>
            <a:off x="95840" y="-35985"/>
            <a:ext cx="4147931" cy="7818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ข้อมูลบริการด้านสุขภาพ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A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245718"/>
              </p:ext>
            </p:extLst>
          </p:nvPr>
        </p:nvGraphicFramePr>
        <p:xfrm>
          <a:off x="692642" y="1490461"/>
          <a:ext cx="10681373" cy="4622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40972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D8983A6E-9696-42D1-B053-FC2A5E6FA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985"/>
            <a:ext cx="12192000" cy="6858000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CB82E2D2-977E-42DA-AC22-A162E4E52A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564" y="0"/>
            <a:ext cx="1126435" cy="1126435"/>
          </a:xfrm>
          <a:prstGeom prst="rect">
            <a:avLst/>
          </a:prstGeom>
        </p:spPr>
      </p:pic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2E1656AD-3541-44F1-8987-A440B730FDAF}"/>
              </a:ext>
            </a:extLst>
          </p:cNvPr>
          <p:cNvSpPr/>
          <p:nvPr/>
        </p:nvSpPr>
        <p:spPr>
          <a:xfrm>
            <a:off x="7226679" y="6392377"/>
            <a:ext cx="5179764" cy="5565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กลุ่มงานประกันสุขภาพ ยุทธศาสตร์ และสารสนเทศทางการแพทย์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859F387D-5ED1-48CF-B3C3-7867A541FCF0}"/>
              </a:ext>
            </a:extLst>
          </p:cNvPr>
          <p:cNvSpPr txBox="1"/>
          <p:nvPr/>
        </p:nvSpPr>
        <p:spPr>
          <a:xfrm>
            <a:off x="4142427" y="664770"/>
            <a:ext cx="4905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cs typeface="+mj-cs"/>
              </a:rPr>
              <a:t>สาเหตุการตาย เดือน ตุลาคม 2565 – มิถุนายน </a:t>
            </a:r>
            <a:r>
              <a:rPr lang="th-TH" sz="2400" b="1" dirty="0">
                <a:latin typeface="Angsana New" panose="02020603050405020304" pitchFamily="18" charset="-34"/>
                <a:cs typeface="+mj-cs"/>
              </a:rPr>
              <a:t>2566</a:t>
            </a:r>
            <a:endParaRPr lang="th-TH" sz="2400" b="1" dirty="0">
              <a:cs typeface="+mj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F07CED-7078-49AC-870D-B7EE654174DB}"/>
              </a:ext>
            </a:extLst>
          </p:cNvPr>
          <p:cNvSpPr txBox="1"/>
          <p:nvPr/>
        </p:nvSpPr>
        <p:spPr>
          <a:xfrm>
            <a:off x="7573983" y="5498637"/>
            <a:ext cx="3913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cs typeface="+mj-cs"/>
              </a:rPr>
              <a:t>*</a:t>
            </a:r>
            <a:r>
              <a:rPr lang="en-US" sz="20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**</a:t>
            </a:r>
            <a:r>
              <a:rPr lang="th-TH" sz="20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ที่มาแหล่งข้อมูล </a:t>
            </a:r>
            <a:r>
              <a:rPr lang="en-US" sz="20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20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หนังสือรับรองการตาย</a:t>
            </a:r>
          </a:p>
          <a:p>
            <a:r>
              <a:rPr lang="en-US" sz="20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*** </a:t>
            </a:r>
            <a:r>
              <a:rPr lang="th-TH" sz="20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สาเหตุการตายทั้ง นอกและในโรงพยาบาล</a:t>
            </a:r>
          </a:p>
        </p:txBody>
      </p:sp>
      <p:sp>
        <p:nvSpPr>
          <p:cNvPr id="12" name="สี่เหลี่ยมผืนผ้า: มุมมน 11">
            <a:extLst>
              <a:ext uri="{FF2B5EF4-FFF2-40B4-BE49-F238E27FC236}">
                <a16:creationId xmlns:a16="http://schemas.microsoft.com/office/drawing/2014/main" id="{52026D52-415C-41D3-862B-26BF690270CD}"/>
              </a:ext>
            </a:extLst>
          </p:cNvPr>
          <p:cNvSpPr/>
          <p:nvPr/>
        </p:nvSpPr>
        <p:spPr>
          <a:xfrm>
            <a:off x="95840" y="-35985"/>
            <a:ext cx="4147931" cy="7818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ข้อมูลสถานะสุขภาพ</a:t>
            </a:r>
          </a:p>
        </p:txBody>
      </p:sp>
      <p:graphicFrame>
        <p:nvGraphicFramePr>
          <p:cNvPr id="2" name="ตาราง 1">
            <a:extLst>
              <a:ext uri="{FF2B5EF4-FFF2-40B4-BE49-F238E27FC236}">
                <a16:creationId xmlns:a16="http://schemas.microsoft.com/office/drawing/2014/main" id="{7B0F9AA6-6530-9BF7-9991-3B535660D9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121098"/>
              </p:ext>
            </p:extLst>
          </p:nvPr>
        </p:nvGraphicFramePr>
        <p:xfrm>
          <a:off x="885113" y="1569720"/>
          <a:ext cx="6789719" cy="402336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17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66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75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083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00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4708">
                <a:tc rowSpan="2">
                  <a:txBody>
                    <a:bodyPr/>
                    <a:lstStyle/>
                    <a:p>
                      <a:pPr algn="ctr"/>
                      <a:r>
                        <a:rPr lang="th-TH" sz="1600" baseline="0" dirty="0">
                          <a:latin typeface="Angsana New" pitchFamily="18" charset="-34"/>
                          <a:cs typeface="Angsana New" pitchFamily="18" charset="-34"/>
                        </a:rPr>
                        <a:t>อันดับ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600" baseline="0" dirty="0">
                          <a:latin typeface="Angsana New" pitchFamily="18" charset="-34"/>
                          <a:cs typeface="Angsana New" pitchFamily="18" charset="-34"/>
                        </a:rPr>
                        <a:t>สาเหตุการตาย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600" baseline="0" dirty="0">
                          <a:latin typeface="Angsana New" pitchFamily="18" charset="-34"/>
                          <a:cs typeface="Angsana New" pitchFamily="18" charset="-34"/>
                        </a:rPr>
                        <a:t>ประจำเดือน มิถุนายน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600" baseline="0" dirty="0">
                          <a:latin typeface="Angsana New" pitchFamily="18" charset="-34"/>
                          <a:cs typeface="Angsana New" pitchFamily="18" charset="-34"/>
                        </a:rPr>
                        <a:t>สะสมในปี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494">
                <a:tc vMerge="1">
                  <a:txBody>
                    <a:bodyPr/>
                    <a:lstStyle/>
                    <a:p>
                      <a:pPr algn="ctr"/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aseline="0" dirty="0">
                          <a:latin typeface="Angsana New" pitchFamily="18" charset="-34"/>
                          <a:cs typeface="Angsana New" pitchFamily="18" charset="-34"/>
                        </a:rPr>
                        <a:t>จำนวน/คน (</a:t>
                      </a:r>
                      <a:r>
                        <a:rPr lang="en-US" sz="1600" baseline="0" dirty="0">
                          <a:latin typeface="Angsana New" pitchFamily="18" charset="-34"/>
                          <a:cs typeface="Angsana New" pitchFamily="18" charset="-34"/>
                        </a:rPr>
                        <a:t>n=</a:t>
                      </a:r>
                      <a:r>
                        <a:rPr lang="th-TH" sz="1600" baseline="0" dirty="0">
                          <a:latin typeface="Angsana New" pitchFamily="18" charset="-34"/>
                          <a:cs typeface="Angsana New" pitchFamily="18" charset="-34"/>
                        </a:rPr>
                        <a:t>48)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aseline="0" dirty="0">
                          <a:latin typeface="Angsana New" pitchFamily="18" charset="-34"/>
                          <a:cs typeface="Angsana New" pitchFamily="18" charset="-34"/>
                        </a:rPr>
                        <a:t>คิดเป็นร้อยละ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0361"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  <a:endParaRPr lang="en-US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ไม่ทราบสาเหตุ</a:t>
                      </a:r>
                      <a:endParaRPr lang="en-US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11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22.91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361"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จมน้ำ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10.41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361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3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อุบัติเหตุจราจร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  <a:endParaRPr lang="en-US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10.41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3313707"/>
                  </a:ext>
                </a:extLst>
              </a:tr>
              <a:tr h="280361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4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Cardiac arrest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4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8.33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8518782"/>
                  </a:ext>
                </a:extLst>
              </a:tr>
              <a:tr h="280361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5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ผูกคอ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8.33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361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6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มะเร็ง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6.26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752246"/>
                  </a:ext>
                </a:extLst>
              </a:tr>
              <a:tr h="280361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7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RESPIRATORY FAILURE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ngsana New" pitchFamily="18" charset="-34"/>
                          <a:cs typeface="Angsana New" pitchFamily="18" charset="-34"/>
                        </a:rPr>
                        <a:t>4.17</a:t>
                      </a:r>
                      <a:endParaRPr lang="th-TH" sz="1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361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8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COVID-19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4.17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0361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9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Septic shock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4.17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8111256"/>
                  </a:ext>
                </a:extLst>
              </a:tr>
              <a:tr h="280361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10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MYOCARDAIL INFRACTION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4.17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3192817"/>
                  </a:ext>
                </a:extLst>
              </a:tr>
              <a:tr h="280361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11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Chronic kidney disease stage 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4.17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5386539"/>
                  </a:ext>
                </a:extLst>
              </a:tr>
            </a:tbl>
          </a:graphicData>
        </a:graphic>
      </p:graphicFrame>
      <p:sp>
        <p:nvSpPr>
          <p:cNvPr id="3" name="สี่เหลี่ยมผืนผ้า: มุมมน 2">
            <a:extLst>
              <a:ext uri="{FF2B5EF4-FFF2-40B4-BE49-F238E27FC236}">
                <a16:creationId xmlns:a16="http://schemas.microsoft.com/office/drawing/2014/main" id="{2CE101A3-0BBD-8F11-9430-B44E7B6FD800}"/>
              </a:ext>
            </a:extLst>
          </p:cNvPr>
          <p:cNvSpPr/>
          <p:nvPr/>
        </p:nvSpPr>
        <p:spPr>
          <a:xfrm>
            <a:off x="8701072" y="1780948"/>
            <a:ext cx="2927709" cy="2706254"/>
          </a:xfrm>
          <a:prstGeom prst="roundRect">
            <a:avLst>
              <a:gd name="adj" fmla="val 7555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1400" dirty="0">
                <a:latin typeface="Angsana New" panose="02020603050405020304" pitchFamily="18" charset="-34"/>
                <a:cs typeface="Angsana New" panose="02020603050405020304" pitchFamily="18" charset="-34"/>
              </a:rPr>
              <a:t>โรคอื่นๆ อย่างละ 1 โรค</a:t>
            </a:r>
          </a:p>
          <a:p>
            <a:pPr marL="514350" indent="-514350">
              <a:buAutoNum type="arabicPeriod"/>
            </a:pPr>
            <a:r>
              <a:rPr lang="en-US" sz="1400" dirty="0">
                <a:latin typeface="Angsana New" panose="02020603050405020304" pitchFamily="18" charset="-34"/>
                <a:cs typeface="Angsana New" panose="02020603050405020304" pitchFamily="18" charset="-34"/>
              </a:rPr>
              <a:t>SEPSIS</a:t>
            </a:r>
          </a:p>
          <a:p>
            <a:pPr marL="514350" indent="-514350">
              <a:buAutoNum type="arabicPeriod"/>
            </a:pPr>
            <a:r>
              <a:rPr lang="th-TH" sz="1400" dirty="0">
                <a:latin typeface="Angsana New" panose="02020603050405020304" pitchFamily="18" charset="-34"/>
                <a:cs typeface="Angsana New" panose="02020603050405020304" pitchFamily="18" charset="-34"/>
              </a:rPr>
              <a:t>โดนยิง</a:t>
            </a:r>
          </a:p>
          <a:p>
            <a:pPr marL="514350" indent="-514350">
              <a:buAutoNum type="arabicPeriod"/>
            </a:pPr>
            <a:r>
              <a:rPr lang="en-US" sz="1400" dirty="0">
                <a:latin typeface="Angsana New" panose="02020603050405020304" pitchFamily="18" charset="-34"/>
                <a:cs typeface="Angsana New" panose="02020603050405020304" pitchFamily="18" charset="-34"/>
              </a:rPr>
              <a:t>ISCHEMIC HEART DISEASE</a:t>
            </a:r>
          </a:p>
          <a:p>
            <a:pPr marL="514350" indent="-514350">
              <a:buAutoNum type="arabicPeriod"/>
            </a:pPr>
            <a:r>
              <a:rPr lang="en-US" sz="1400" dirty="0">
                <a:latin typeface="Angsana New" panose="02020603050405020304" pitchFamily="18" charset="-34"/>
                <a:cs typeface="Angsana New" panose="02020603050405020304" pitchFamily="18" charset="-34"/>
              </a:rPr>
              <a:t>HYPOXIC ARREST</a:t>
            </a:r>
          </a:p>
          <a:p>
            <a:pPr marL="514350" indent="-514350">
              <a:buAutoNum type="arabicPeriod"/>
            </a:pPr>
            <a:r>
              <a:rPr lang="en-US" sz="1400" dirty="0">
                <a:latin typeface="Angsana New" panose="02020603050405020304" pitchFamily="18" charset="-34"/>
                <a:cs typeface="Angsana New" panose="02020603050405020304" pitchFamily="18" charset="-34"/>
              </a:rPr>
              <a:t>COPD</a:t>
            </a:r>
          </a:p>
          <a:p>
            <a:pPr marL="514350" indent="-514350">
              <a:buAutoNum type="arabicPeriod"/>
            </a:pPr>
            <a:r>
              <a:rPr lang="en-US" sz="1400" dirty="0">
                <a:latin typeface="Angsana New" panose="02020603050405020304" pitchFamily="18" charset="-34"/>
                <a:cs typeface="Angsana New" panose="02020603050405020304" pitchFamily="18" charset="-34"/>
              </a:rPr>
              <a:t>HEMORRAGE HYPOVOLEMIC SHOCK</a:t>
            </a:r>
          </a:p>
          <a:p>
            <a:endParaRPr lang="th-TH" sz="1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1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ร้อยละ  12.50</a:t>
            </a:r>
            <a:endParaRPr lang="en-US" sz="14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21712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D8983A6E-9696-42D1-B053-FC2A5E6FA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29" y="0"/>
            <a:ext cx="12192000" cy="6858000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CB82E2D2-977E-42DA-AC22-A162E4E52A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564" y="0"/>
            <a:ext cx="1126435" cy="1126435"/>
          </a:xfrm>
          <a:prstGeom prst="rect">
            <a:avLst/>
          </a:prstGeom>
        </p:spPr>
      </p:pic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2E1656AD-3541-44F1-8987-A440B730FDAF}"/>
              </a:ext>
            </a:extLst>
          </p:cNvPr>
          <p:cNvSpPr/>
          <p:nvPr/>
        </p:nvSpPr>
        <p:spPr>
          <a:xfrm>
            <a:off x="7230794" y="6527409"/>
            <a:ext cx="5179764" cy="3305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กลุ่มงานประกันสุขภาพ ยุทธศาสตร์ และสารสนเทศทางการแพทย์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2C741FBE-A415-46EB-B07C-CA237FB8AE38}"/>
              </a:ext>
            </a:extLst>
          </p:cNvPr>
          <p:cNvSpPr txBox="1"/>
          <p:nvPr/>
        </p:nvSpPr>
        <p:spPr>
          <a:xfrm>
            <a:off x="1987826" y="802535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10 อันดับส่งต่อผู้ป่วยนอก เดือน ตุลาคม 2565 – มิถุนายน 2566</a:t>
            </a:r>
          </a:p>
        </p:txBody>
      </p:sp>
      <p:graphicFrame>
        <p:nvGraphicFramePr>
          <p:cNvPr id="9" name="ตาราง 13">
            <a:extLst>
              <a:ext uri="{FF2B5EF4-FFF2-40B4-BE49-F238E27FC236}">
                <a16:creationId xmlns:a16="http://schemas.microsoft.com/office/drawing/2014/main" id="{2C2EE220-3B53-4B23-B5D5-90E2EABE5C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1994099"/>
              </p:ext>
            </p:extLst>
          </p:nvPr>
        </p:nvGraphicFramePr>
        <p:xfrm>
          <a:off x="1417962" y="1423295"/>
          <a:ext cx="8786212" cy="48745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53912">
                  <a:extLst>
                    <a:ext uri="{9D8B030D-6E8A-4147-A177-3AD203B41FA5}">
                      <a16:colId xmlns:a16="http://schemas.microsoft.com/office/drawing/2014/main" val="3031960586"/>
                    </a:ext>
                  </a:extLst>
                </a:gridCol>
                <a:gridCol w="3228888">
                  <a:extLst>
                    <a:ext uri="{9D8B030D-6E8A-4147-A177-3AD203B41FA5}">
                      <a16:colId xmlns:a16="http://schemas.microsoft.com/office/drawing/2014/main" val="3075825046"/>
                    </a:ext>
                  </a:extLst>
                </a:gridCol>
                <a:gridCol w="2506859">
                  <a:extLst>
                    <a:ext uri="{9D8B030D-6E8A-4147-A177-3AD203B41FA5}">
                      <a16:colId xmlns:a16="http://schemas.microsoft.com/office/drawing/2014/main" val="697519088"/>
                    </a:ext>
                  </a:extLst>
                </a:gridCol>
                <a:gridCol w="2196553">
                  <a:extLst>
                    <a:ext uri="{9D8B030D-6E8A-4147-A177-3AD203B41FA5}">
                      <a16:colId xmlns:a16="http://schemas.microsoft.com/office/drawing/2014/main" val="2791655001"/>
                    </a:ext>
                  </a:extLst>
                </a:gridCol>
              </a:tblGrid>
              <a:tr h="425734">
                <a:tc>
                  <a:txBody>
                    <a:bodyPr/>
                    <a:lstStyle/>
                    <a:p>
                      <a:pPr algn="ctr"/>
                      <a:r>
                        <a:rPr lang="th-TH" sz="20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อันดับ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 (</a:t>
                      </a:r>
                      <a:r>
                        <a:rPr lang="en-US" sz="20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N=4,064)</a:t>
                      </a:r>
                      <a:endParaRPr lang="th-TH" sz="2000" baseline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7896595"/>
                  </a:ext>
                </a:extLst>
              </a:tr>
              <a:tr h="425734">
                <a:tc>
                  <a:txBody>
                    <a:bodyPr/>
                    <a:lstStyle/>
                    <a:p>
                      <a:pPr algn="ctr"/>
                      <a:r>
                        <a:rPr lang="th-TH" sz="20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Hypertension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277</a:t>
                      </a:r>
                      <a:endParaRPr lang="th-TH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6.81</a:t>
                      </a:r>
                      <a:endParaRPr lang="th-TH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8176720"/>
                  </a:ext>
                </a:extLst>
              </a:tr>
              <a:tr h="425734">
                <a:tc>
                  <a:txBody>
                    <a:bodyPr/>
                    <a:lstStyle/>
                    <a:p>
                      <a:pPr algn="ctr"/>
                      <a:r>
                        <a:rPr lang="th-TH" sz="20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Stroke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152</a:t>
                      </a:r>
                      <a:endParaRPr lang="th-TH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3.74</a:t>
                      </a:r>
                      <a:endParaRPr lang="th-TH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9294966"/>
                  </a:ext>
                </a:extLst>
              </a:tr>
              <a:tr h="425734">
                <a:tc>
                  <a:txBody>
                    <a:bodyPr/>
                    <a:lstStyle/>
                    <a:p>
                      <a:pPr algn="ctr"/>
                      <a:r>
                        <a:rPr lang="th-TH" sz="20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Diabetes mellitus 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90</a:t>
                      </a:r>
                      <a:endParaRPr lang="th-TH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2.21</a:t>
                      </a:r>
                      <a:endParaRPr lang="th-TH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046953"/>
                  </a:ext>
                </a:extLst>
              </a:tr>
              <a:tr h="425734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th-TH" sz="2000" baseline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Abdominal pain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79</a:t>
                      </a:r>
                      <a:endParaRPr lang="th-TH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1.94</a:t>
                      </a:r>
                      <a:endParaRPr lang="th-TH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71761"/>
                  </a:ext>
                </a:extLst>
              </a:tr>
              <a:tr h="425734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th-TH" sz="2000" baseline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ก้อนในเต้านม ที่ไม่ได้ระบุรายละเอียด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72</a:t>
                      </a:r>
                      <a:endParaRPr lang="th-TH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1.77</a:t>
                      </a:r>
                      <a:endParaRPr lang="th-TH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4044537"/>
                  </a:ext>
                </a:extLst>
              </a:tr>
              <a:tr h="425734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th-TH" sz="2000" baseline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Cataract , unspecified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</a:t>
                      </a:r>
                      <a:endParaRPr lang="th-TH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1.47</a:t>
                      </a:r>
                      <a:endParaRPr lang="th-TH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890487"/>
                  </a:ext>
                </a:extLst>
              </a:tr>
              <a:tr h="425734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  <a:endParaRPr lang="th-TH" sz="2000" baseline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Localized swelling , mass and lump , unspecified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52</a:t>
                      </a:r>
                      <a:endParaRPr lang="th-TH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1.27</a:t>
                      </a:r>
                      <a:endParaRPr lang="th-TH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091106"/>
                  </a:ext>
                </a:extLst>
              </a:tr>
              <a:tr h="425734">
                <a:tc>
                  <a:txBody>
                    <a:bodyPr/>
                    <a:lstStyle/>
                    <a:p>
                      <a:pPr algn="ctr"/>
                      <a:r>
                        <a:rPr lang="th-TH" sz="20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Old myocardial infarction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45</a:t>
                      </a:r>
                      <a:endParaRPr lang="th-TH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1.10</a:t>
                      </a:r>
                      <a:endParaRPr lang="th-TH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647674"/>
                  </a:ext>
                </a:extLst>
              </a:tr>
              <a:tr h="425734">
                <a:tc>
                  <a:txBody>
                    <a:bodyPr/>
                    <a:lstStyle/>
                    <a:p>
                      <a:pPr algn="ctr"/>
                      <a:r>
                        <a:rPr lang="th-TH" sz="20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Gastrointestinal hemorrhage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42</a:t>
                      </a:r>
                      <a:endParaRPr lang="th-TH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1.03</a:t>
                      </a:r>
                      <a:endParaRPr lang="th-TH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733587"/>
                  </a:ext>
                </a:extLst>
              </a:tr>
              <a:tr h="425734">
                <a:tc>
                  <a:txBody>
                    <a:bodyPr/>
                    <a:lstStyle/>
                    <a:p>
                      <a:pPr algn="ctr"/>
                      <a:r>
                        <a:rPr lang="th-TH" sz="20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Prostate benign neoplasm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39</a:t>
                      </a:r>
                      <a:endParaRPr lang="th-TH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0.95</a:t>
                      </a:r>
                      <a:endParaRPr lang="th-TH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097135"/>
                  </a:ext>
                </a:extLst>
              </a:tr>
            </a:tbl>
          </a:graphicData>
        </a:graphic>
      </p:graphicFrame>
      <p:sp>
        <p:nvSpPr>
          <p:cNvPr id="12" name="สี่เหลี่ยมผืนผ้า: มุมมน 11">
            <a:extLst>
              <a:ext uri="{FF2B5EF4-FFF2-40B4-BE49-F238E27FC236}">
                <a16:creationId xmlns:a16="http://schemas.microsoft.com/office/drawing/2014/main" id="{9F666F63-59D8-41CC-B4AB-174DFD067827}"/>
              </a:ext>
            </a:extLst>
          </p:cNvPr>
          <p:cNvSpPr/>
          <p:nvPr/>
        </p:nvSpPr>
        <p:spPr>
          <a:xfrm>
            <a:off x="95840" y="-35985"/>
            <a:ext cx="4147931" cy="7818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ข้อมูลสถานะสุขภาพ</a:t>
            </a:r>
          </a:p>
        </p:txBody>
      </p:sp>
    </p:spTree>
    <p:extLst>
      <p:ext uri="{BB962C8B-B14F-4D97-AF65-F5344CB8AC3E}">
        <p14:creationId xmlns:p14="http://schemas.microsoft.com/office/powerpoint/2010/main" val="2653768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D8983A6E-9696-42D1-B053-FC2A5E6FA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40" y="0"/>
            <a:ext cx="12192000" cy="6858000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CB82E2D2-977E-42DA-AC22-A162E4E52A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564" y="0"/>
            <a:ext cx="1126435" cy="1126435"/>
          </a:xfrm>
          <a:prstGeom prst="rect">
            <a:avLst/>
          </a:prstGeom>
        </p:spPr>
      </p:pic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2E1656AD-3541-44F1-8987-A440B730FDAF}"/>
              </a:ext>
            </a:extLst>
          </p:cNvPr>
          <p:cNvSpPr/>
          <p:nvPr/>
        </p:nvSpPr>
        <p:spPr>
          <a:xfrm>
            <a:off x="7012236" y="6431076"/>
            <a:ext cx="5179764" cy="5565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กลุ่มงานประกันสุขภาพ ยุทธศาสตร์ และสารสนเทศทางการแพทย์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2B1AFCBC-51EE-4687-BD5F-A40974903E74}"/>
              </a:ext>
            </a:extLst>
          </p:cNvPr>
          <p:cNvSpPr txBox="1"/>
          <p:nvPr/>
        </p:nvSpPr>
        <p:spPr>
          <a:xfrm>
            <a:off x="1306419" y="762702"/>
            <a:ext cx="8406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10 อันดับส่งต่อผู้ป่วยใน เดือน ตุลาคม 2565 – มิถุนายน 2566</a:t>
            </a:r>
          </a:p>
        </p:txBody>
      </p:sp>
      <p:graphicFrame>
        <p:nvGraphicFramePr>
          <p:cNvPr id="9" name="ตัวแทนเนื้อหา 8">
            <a:extLst>
              <a:ext uri="{FF2B5EF4-FFF2-40B4-BE49-F238E27FC236}">
                <a16:creationId xmlns:a16="http://schemas.microsoft.com/office/drawing/2014/main" id="{8BC30CDD-4B63-43C0-A26B-466D5746F3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5399387"/>
              </p:ext>
            </p:extLst>
          </p:nvPr>
        </p:nvGraphicFramePr>
        <p:xfrm>
          <a:off x="1306420" y="1409033"/>
          <a:ext cx="8500189" cy="456354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77567">
                  <a:extLst>
                    <a:ext uri="{9D8B030D-6E8A-4147-A177-3AD203B41FA5}">
                      <a16:colId xmlns:a16="http://schemas.microsoft.com/office/drawing/2014/main" val="2418741670"/>
                    </a:ext>
                  </a:extLst>
                </a:gridCol>
                <a:gridCol w="3272528">
                  <a:extLst>
                    <a:ext uri="{9D8B030D-6E8A-4147-A177-3AD203B41FA5}">
                      <a16:colId xmlns:a16="http://schemas.microsoft.com/office/drawing/2014/main" val="4144074393"/>
                    </a:ext>
                  </a:extLst>
                </a:gridCol>
                <a:gridCol w="1983972">
                  <a:extLst>
                    <a:ext uri="{9D8B030D-6E8A-4147-A177-3AD203B41FA5}">
                      <a16:colId xmlns:a16="http://schemas.microsoft.com/office/drawing/2014/main" val="3136350560"/>
                    </a:ext>
                  </a:extLst>
                </a:gridCol>
                <a:gridCol w="2266122">
                  <a:extLst>
                    <a:ext uri="{9D8B030D-6E8A-4147-A177-3AD203B41FA5}">
                      <a16:colId xmlns:a16="http://schemas.microsoft.com/office/drawing/2014/main" val="848885337"/>
                    </a:ext>
                  </a:extLst>
                </a:gridCol>
              </a:tblGrid>
              <a:tr h="414868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อันดับ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โรค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จำนวน/ราย (</a:t>
                      </a:r>
                      <a:r>
                        <a:rPr lang="en-US" sz="20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n=360)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01436064"/>
                  </a:ext>
                </a:extLst>
              </a:tr>
              <a:tr h="4148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Congestive heart failure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  <a:endParaRPr lang="th-TH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5.55</a:t>
                      </a:r>
                      <a:endParaRPr lang="th-TH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583373"/>
                  </a:ext>
                </a:extLst>
              </a:tr>
              <a:tr h="4148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th-TH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COPD with AE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</a:t>
                      </a:r>
                      <a:endParaRPr lang="th-TH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5.00</a:t>
                      </a:r>
                      <a:endParaRPr lang="th-TH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14045"/>
                  </a:ext>
                </a:extLst>
              </a:tr>
              <a:tr h="4148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th-TH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Pneumonia, unspecified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</a:t>
                      </a:r>
                      <a:endParaRPr lang="th-TH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3.61</a:t>
                      </a:r>
                      <a:endParaRPr lang="th-TH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8979800"/>
                  </a:ext>
                </a:extLst>
              </a:tr>
              <a:tr h="4148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th-TH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Asthma,unspecified</a:t>
                      </a:r>
                      <a:endParaRPr lang="en-US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endParaRPr lang="th-TH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2.77</a:t>
                      </a:r>
                      <a:endParaRPr lang="th-TH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458179"/>
                  </a:ext>
                </a:extLst>
              </a:tr>
              <a:tr h="4148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th-TH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Urinary tract infection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endParaRPr lang="th-TH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2.77</a:t>
                      </a:r>
                      <a:endParaRPr lang="th-TH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3708082"/>
                  </a:ext>
                </a:extLst>
              </a:tr>
              <a:tr h="4148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th-TH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Dizziness and giddiness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  <a:endParaRPr lang="th-TH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2.50</a:t>
                      </a:r>
                      <a:endParaRPr lang="th-TH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440561"/>
                  </a:ext>
                </a:extLst>
              </a:tr>
              <a:tr h="4148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  <a:endParaRPr lang="th-TH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Chest pain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  <a:endParaRPr lang="th-TH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2.50</a:t>
                      </a:r>
                      <a:endParaRPr lang="th-TH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4069684"/>
                  </a:ext>
                </a:extLst>
              </a:tr>
              <a:tr h="4148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th-TH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Acute cholecystitis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th-TH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2.22</a:t>
                      </a:r>
                      <a:endParaRPr lang="th-TH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952839"/>
                  </a:ext>
                </a:extLst>
              </a:tr>
              <a:tr h="4148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  <a:endParaRPr lang="th-TH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Acute renal failure ,unspecified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th-TH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2.22</a:t>
                      </a:r>
                      <a:endParaRPr lang="th-TH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1907902"/>
                  </a:ext>
                </a:extLst>
              </a:tr>
              <a:tr h="4148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endParaRPr lang="th-TH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Dengue hemorrhagic fever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th-TH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2.22</a:t>
                      </a:r>
                      <a:endParaRPr lang="th-TH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868639"/>
                  </a:ext>
                </a:extLst>
              </a:tr>
            </a:tbl>
          </a:graphicData>
        </a:graphic>
      </p:graphicFrame>
      <p:sp>
        <p:nvSpPr>
          <p:cNvPr id="11" name="สี่เหลี่ยมผืนผ้า: มุมมน 10">
            <a:extLst>
              <a:ext uri="{FF2B5EF4-FFF2-40B4-BE49-F238E27FC236}">
                <a16:creationId xmlns:a16="http://schemas.microsoft.com/office/drawing/2014/main" id="{7149B8FA-8980-46AC-B47F-499EDA5F31E1}"/>
              </a:ext>
            </a:extLst>
          </p:cNvPr>
          <p:cNvSpPr/>
          <p:nvPr/>
        </p:nvSpPr>
        <p:spPr>
          <a:xfrm>
            <a:off x="95840" y="-35985"/>
            <a:ext cx="4147931" cy="7818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ข้อมูลสถานะสุขภาพ</a:t>
            </a:r>
          </a:p>
        </p:txBody>
      </p:sp>
    </p:spTree>
    <p:extLst>
      <p:ext uri="{BB962C8B-B14F-4D97-AF65-F5344CB8AC3E}">
        <p14:creationId xmlns:p14="http://schemas.microsoft.com/office/powerpoint/2010/main" val="3966605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D8983A6E-9696-42D1-B053-FC2A5E6FA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CB82E2D2-977E-42DA-AC22-A162E4E52A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564" y="0"/>
            <a:ext cx="1126435" cy="1126435"/>
          </a:xfrm>
          <a:prstGeom prst="rect">
            <a:avLst/>
          </a:prstGeom>
        </p:spPr>
      </p:pic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2E1656AD-3541-44F1-8987-A440B730FDAF}"/>
              </a:ext>
            </a:extLst>
          </p:cNvPr>
          <p:cNvSpPr/>
          <p:nvPr/>
        </p:nvSpPr>
        <p:spPr>
          <a:xfrm>
            <a:off x="7012236" y="6431076"/>
            <a:ext cx="5179764" cy="5565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กลุ่มงานประกันสุขภาพ ยุทธศาสตร์ และสารสนเทศทางการแพทย์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7AF62789-AD21-4E5C-822D-BB8E6B2D2604}"/>
              </a:ext>
            </a:extLst>
          </p:cNvPr>
          <p:cNvSpPr txBox="1"/>
          <p:nvPr/>
        </p:nvSpPr>
        <p:spPr>
          <a:xfrm>
            <a:off x="1753246" y="744027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cs typeface="+mj-cs"/>
              </a:rPr>
              <a:t>อันดับโรคผู้ป่วยนอก เดือน ตุลาคม 2565 – มิถุนายน 2566</a:t>
            </a:r>
          </a:p>
        </p:txBody>
      </p:sp>
      <p:sp>
        <p:nvSpPr>
          <p:cNvPr id="12" name="สี่เหลี่ยมผืนผ้า: มุมมน 11">
            <a:extLst>
              <a:ext uri="{FF2B5EF4-FFF2-40B4-BE49-F238E27FC236}">
                <a16:creationId xmlns:a16="http://schemas.microsoft.com/office/drawing/2014/main" id="{E33B1B9D-7EC5-4E21-BB0B-5477DBA9DEFC}"/>
              </a:ext>
            </a:extLst>
          </p:cNvPr>
          <p:cNvSpPr/>
          <p:nvPr/>
        </p:nvSpPr>
        <p:spPr>
          <a:xfrm>
            <a:off x="95840" y="-35985"/>
            <a:ext cx="4147931" cy="7818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ข้อมูลสถานะสุขภาพ</a:t>
            </a:r>
          </a:p>
        </p:txBody>
      </p:sp>
      <p:graphicFrame>
        <p:nvGraphicFramePr>
          <p:cNvPr id="3" name="แผนภูมิ 2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05969"/>
              </p:ext>
            </p:extLst>
          </p:nvPr>
        </p:nvGraphicFramePr>
        <p:xfrm>
          <a:off x="653609" y="1489920"/>
          <a:ext cx="10664423" cy="4624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24487693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701</Words>
  <Application>Microsoft Office PowerPoint</Application>
  <PresentationFormat>แบบจอกว้าง</PresentationFormat>
  <Paragraphs>211</Paragraphs>
  <Slides>18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18</vt:i4>
      </vt:variant>
    </vt:vector>
  </HeadingPairs>
  <TitlesOfParts>
    <vt:vector size="24" baseType="lpstr">
      <vt:lpstr>Angsana New</vt:lpstr>
      <vt:lpstr>Arial</vt:lpstr>
      <vt:lpstr>Calibri</vt:lpstr>
      <vt:lpstr>Calibri Light</vt:lpstr>
      <vt:lpstr>TH SarabunPSK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เพียงพร แก้วสาร</dc:creator>
  <cp:lastModifiedBy>Lemeli3</cp:lastModifiedBy>
  <cp:revision>48</cp:revision>
  <dcterms:created xsi:type="dcterms:W3CDTF">2023-05-05T12:21:43Z</dcterms:created>
  <dcterms:modified xsi:type="dcterms:W3CDTF">2023-08-04T04:21:27Z</dcterms:modified>
</cp:coreProperties>
</file>