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626;&#3606;&#3636;&#3605;&#3636;&#3650;&#3619;&#3591;&#3614;&#3618;&#3634;&#3610;&#3634;&#3621;\&#3611;&#3637;&#3591;&#3610;%202563\10%20&#3629;&#3633;&#3609;&#3604;&#3633;&#3610;&#3585;&#3621;&#3640;&#3656;&#3617;&#3650;&#3619;&#3588;\&#3619;&#3634;&#3618;&#3591;&#3634;&#3609;&#3592;&#3633;&#3604;&#3621;&#3635;&#3604;&#3633;&#3610;&#3650;&#3619;&#3588;_2562-11-30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626;&#3606;&#3636;&#3605;&#3636;&#3650;&#3619;&#3591;&#3614;&#3618;&#3634;&#3610;&#3634;&#3621;\&#3611;&#3637;&#3591;&#3610;%202563\10%20&#3629;&#3633;&#3609;&#3604;&#3633;&#3610;&#3585;&#3621;&#3640;&#3656;&#3617;&#3650;&#3619;&#3588;\&#3619;&#3634;&#3618;&#3591;&#3634;&#3609;&#3592;&#3633;&#3604;&#3621;&#3635;&#3604;&#3633;&#3610;&#3650;&#3619;&#3588;_2562-12-31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อันดับกลุ่มโรคผู้ป่วยนอก แยกตาม </a:t>
            </a: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ICD 10 WHO</a:t>
            </a:r>
            <a:r>
              <a:rPr lang="th-TH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เดือนตุลาคม </a:t>
            </a: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2562 </a:t>
            </a:r>
            <a:endParaRPr lang="en-US" sz="2000" dirty="0"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435258092738409E-2"/>
          <c:y val="9.4231554389034702E-2"/>
          <c:w val="0.92128696412948385"/>
          <c:h val="0.44314216972878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รายงานจัดลำดับโรค!$D$4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รายงานจัดลำดับโรค!$E$4</c:f>
            </c:numRef>
          </c:val>
          <c:extLst>
            <c:ext xmlns:c16="http://schemas.microsoft.com/office/drawing/2014/chart" uri="{C3380CC4-5D6E-409C-BE32-E72D297353CC}">
              <c16:uniqueId val="{00000000-95C4-48D0-9127-31BD718B92C1}"/>
            </c:ext>
          </c:extLst>
        </c:ser>
        <c:ser>
          <c:idx val="1"/>
          <c:order val="1"/>
          <c:tx>
            <c:strRef>
              <c:f>รายงานจัดลำดับโรค!$D$5</c:f>
              <c:strCache>
                <c:ptCount val="1"/>
                <c:pt idx="0">
                  <c:v>โรคระบบเนื้อกล้าม รวมโครงร่าง และเนื้อยึดเสริม                                                      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</c:f>
              <c:numCache>
                <c:formatCode>General</c:formatCode>
                <c:ptCount val="1"/>
                <c:pt idx="0">
                  <c:v>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C4-48D0-9127-31BD718B92C1}"/>
            </c:ext>
          </c:extLst>
        </c:ser>
        <c:ser>
          <c:idx val="2"/>
          <c:order val="2"/>
          <c:tx>
            <c:strRef>
              <c:f>รายงานจัดลำดับโรค!$D$6</c:f>
              <c:strCache>
                <c:ptCount val="1"/>
                <c:pt idx="0">
                  <c:v>โรคระบบย่อยอาหาร รวมโรคในช่องปาก                                                                        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</c:f>
              <c:numCache>
                <c:formatCode>General</c:formatCode>
                <c:ptCount val="1"/>
                <c:pt idx="0">
                  <c:v>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C4-48D0-9127-31BD718B92C1}"/>
            </c:ext>
          </c:extLst>
        </c:ser>
        <c:ser>
          <c:idx val="3"/>
          <c:order val="3"/>
          <c:tx>
            <c:strRef>
              <c:f>รายงานจัดลำดับโรค!$D$7</c:f>
              <c:strCache>
                <c:ptCount val="1"/>
                <c:pt idx="0">
                  <c:v>โรคระบบหายใจ 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</c:f>
              <c:numCache>
                <c:formatCode>General</c:formatCode>
                <c:ptCount val="1"/>
                <c:pt idx="0">
                  <c:v>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C4-48D0-9127-31BD718B92C1}"/>
            </c:ext>
          </c:extLst>
        </c:ser>
        <c:ser>
          <c:idx val="4"/>
          <c:order val="4"/>
          <c:tx>
            <c:strRef>
              <c:f>รายงานจัดลำดับโรค!$D$8</c:f>
              <c:strCache>
                <c:ptCount val="1"/>
                <c:pt idx="0">
                  <c:v>โรคระบบไหลเวียนเลือด                                                                                       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รายงานจัดลำดับโรค!$E$8</c:f>
              <c:numCache>
                <c:formatCode>General</c:formatCode>
                <c:ptCount val="1"/>
                <c:pt idx="0">
                  <c:v>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C4-48D0-9127-31BD718B92C1}"/>
            </c:ext>
          </c:extLst>
        </c:ser>
        <c:ser>
          <c:idx val="5"/>
          <c:order val="5"/>
          <c:tx>
            <c:strRef>
              <c:f>รายงานจัดลำดับโรค!$D$9</c:f>
              <c:strCache>
                <c:ptCount val="1"/>
                <c:pt idx="0">
                  <c:v>สิ่งผิดปกติที่พบจากการตรวจทางคลินิคและทางห้องปฎิบัติการที่ไม่สามารถระบุได้                                 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รายงานจัดลำดับโรค!$E$9</c:f>
              <c:numCache>
                <c:formatCode>General</c:formatCode>
                <c:ptCount val="1"/>
                <c:pt idx="0">
                  <c:v>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C4-48D0-9127-31BD718B92C1}"/>
            </c:ext>
          </c:extLst>
        </c:ser>
        <c:ser>
          <c:idx val="6"/>
          <c:order val="6"/>
          <c:tx>
            <c:strRef>
              <c:f>รายงานจัดลำดับโรค!$D$10</c:f>
              <c:strCache>
                <c:ptCount val="1"/>
                <c:pt idx="0">
                  <c:v>การบาดเจ็บ,อาการเป็นพิษและผลที่ตามมา จากเหตุภายนอก                                                           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รายงานจัดลำดับโรค!$E$10</c:f>
              <c:numCache>
                <c:formatCode>General</c:formatCode>
                <c:ptCount val="1"/>
                <c:pt idx="0">
                  <c:v>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C4-48D0-9127-31BD718B92C1}"/>
            </c:ext>
          </c:extLst>
        </c:ser>
        <c:ser>
          <c:idx val="7"/>
          <c:order val="7"/>
          <c:tx>
            <c:strRef>
              <c:f>รายงานจัดลำดับโรค!$D$11</c:f>
              <c:strCache>
                <c:ptCount val="1"/>
                <c:pt idx="0">
                  <c:v>โรคเกี่ยวกับต่อมไร้ท่อ โภชนาการ และเมตะบอลิซัม                                                               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รายงานจัดลำดับโรค!$E$11</c:f>
              <c:numCache>
                <c:formatCode>General</c:formatCode>
                <c:ptCount val="1"/>
                <c:pt idx="0">
                  <c:v>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5C4-48D0-9127-31BD718B92C1}"/>
            </c:ext>
          </c:extLst>
        </c:ser>
        <c:ser>
          <c:idx val="8"/>
          <c:order val="8"/>
          <c:tx>
            <c:strRef>
              <c:f>รายงานจัดลำดับโรค!$D$12</c:f>
              <c:strCache>
                <c:ptCount val="1"/>
                <c:pt idx="0">
                  <c:v>โรคติดเชื้อและปรสิต                                                                                          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รายงานจัดลำดับโรค!$E$12</c:f>
              <c:numCache>
                <c:formatCode>General</c:formatCode>
                <c:ptCount val="1"/>
                <c:pt idx="0">
                  <c:v>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5C4-48D0-9127-31BD718B92C1}"/>
            </c:ext>
          </c:extLst>
        </c:ser>
        <c:ser>
          <c:idx val="9"/>
          <c:order val="9"/>
          <c:tx>
            <c:strRef>
              <c:f>รายงานจัดลำดับโรค!$D$13</c:f>
              <c:strCache>
                <c:ptCount val="1"/>
                <c:pt idx="0">
                  <c:v>โรคผิวหนัง และเนื้อใต้ผิวหนัง                                                                                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รายงานจัดลำดับโรค!$E$13</c:f>
              <c:numCache>
                <c:formatCode>General</c:formatCode>
                <c:ptCount val="1"/>
                <c:pt idx="0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5C4-48D0-9127-31BD718B92C1}"/>
            </c:ext>
          </c:extLst>
        </c:ser>
        <c:ser>
          <c:idx val="10"/>
          <c:order val="10"/>
          <c:tx>
            <c:strRef>
              <c:f>รายงานจัดลำดับโรค!$D$14</c:f>
              <c:strCache>
                <c:ptCount val="1"/>
                <c:pt idx="0">
                  <c:v>โรคระบบประสาท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รายงานจัดลำดับโรค!$E$14</c:f>
              <c:numCache>
                <c:formatCode>General</c:formatCode>
                <c:ptCount val="1"/>
                <c:pt idx="0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C4-48D0-9127-31BD718B92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605564080"/>
        <c:axId val="1926722576"/>
      </c:barChart>
      <c:catAx>
        <c:axId val="1605564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6722576"/>
        <c:crosses val="autoZero"/>
        <c:auto val="1"/>
        <c:lblAlgn val="ctr"/>
        <c:lblOffset val="100"/>
        <c:noMultiLvlLbl val="0"/>
      </c:catAx>
      <c:valAx>
        <c:axId val="1926722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5640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020133420822397"/>
          <c:y val="0.59266695829687954"/>
          <c:w val="0.5826527777777778"/>
          <c:h val="0.39066637503645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1" i="0" baseline="0" dirty="0" smtClean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400" b="1" i="0" baseline="0" dirty="0" smtClean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อันดับกลุ่มโรคผู้ป่วยนอก แยกตาม </a:t>
            </a:r>
            <a:r>
              <a:rPr lang="en-US" sz="2400" b="1" i="0" baseline="0" dirty="0" smtClean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ICD 10 WHO</a:t>
            </a:r>
            <a:r>
              <a:rPr lang="th-TH" sz="2400" b="1" i="0" baseline="0" dirty="0" smtClean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เดือนพฤศจิกายน </a:t>
            </a:r>
            <a:r>
              <a:rPr lang="en-US" sz="2400" b="1" i="0" baseline="0" dirty="0" smtClean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2562 </a:t>
            </a:r>
            <a:endParaRPr lang="en-US" sz="2800" baseline="0" dirty="0"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435265030103355E-2"/>
          <c:y val="9.4231554389034702E-2"/>
          <c:w val="0.92128695552132056"/>
          <c:h val="0.4507996500437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รายงานจัดลำดับโรค!$D$4</c:f>
              <c:strCache>
                <c:ptCount val="1"/>
                <c:pt idx="0">
                  <c:v>โรคระบบเนื้อกล้าม รวมโครงร่าง และเนื้อยึดเสริม                                                              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รายงานจัดลำดับโรค!$E$4</c:f>
              <c:numCache>
                <c:formatCode>General</c:formatCode>
                <c:ptCount val="1"/>
                <c:pt idx="0">
                  <c:v>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BD-456E-92B4-3B9727D08896}"/>
            </c:ext>
          </c:extLst>
        </c:ser>
        <c:ser>
          <c:idx val="1"/>
          <c:order val="1"/>
          <c:tx>
            <c:strRef>
              <c:f>รายงานจัดลำดับโรค!$D$5</c:f>
              <c:strCache>
                <c:ptCount val="1"/>
                <c:pt idx="0">
                  <c:v>โรคระบบย่อยอาหาร รวมโรคในช่องปาก                                                                    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</c:f>
              <c:numCache>
                <c:formatCode>General</c:formatCode>
                <c:ptCount val="1"/>
                <c:pt idx="0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BD-456E-92B4-3B9727D08896}"/>
            </c:ext>
          </c:extLst>
        </c:ser>
        <c:ser>
          <c:idx val="2"/>
          <c:order val="2"/>
          <c:tx>
            <c:strRef>
              <c:f>รายงานจัดลำดับโรค!$D$6</c:f>
              <c:strCache>
                <c:ptCount val="1"/>
                <c:pt idx="0">
                  <c:v>โรคระบบหายใจ 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</c:f>
              <c:numCache>
                <c:formatCode>General</c:formatCode>
                <c:ptCount val="1"/>
                <c:pt idx="0">
                  <c:v>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BD-456E-92B4-3B9727D08896}"/>
            </c:ext>
          </c:extLst>
        </c:ser>
        <c:ser>
          <c:idx val="3"/>
          <c:order val="3"/>
          <c:tx>
            <c:strRef>
              <c:f>รายงานจัดลำดับโรค!$D$7</c:f>
              <c:strCache>
                <c:ptCount val="1"/>
                <c:pt idx="0">
                  <c:v>การบาดเจ็บ,อาการเป็นพิษและผลที่ตามมา จากเหตุภายนอก                                                          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</c:f>
              <c:numCache>
                <c:formatCode>General</c:formatCode>
                <c:ptCount val="1"/>
                <c:pt idx="0">
                  <c:v>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BD-456E-92B4-3B9727D08896}"/>
            </c:ext>
          </c:extLst>
        </c:ser>
        <c:ser>
          <c:idx val="4"/>
          <c:order val="4"/>
          <c:tx>
            <c:strRef>
              <c:f>รายงานจัดลำดับโรค!$D$8</c:f>
              <c:strCache>
                <c:ptCount val="1"/>
                <c:pt idx="0">
                  <c:v>โรคเกี่ยวกับต่อมไร้ท่อ โภชนาการ และเมตะบอลิซัม                                                             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รายงานจัดลำดับโรค!$E$8</c:f>
              <c:numCache>
                <c:formatCode>General</c:formatCode>
                <c:ptCount val="1"/>
                <c:pt idx="0">
                  <c:v>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BD-456E-92B4-3B9727D08896}"/>
            </c:ext>
          </c:extLst>
        </c:ser>
        <c:ser>
          <c:idx val="5"/>
          <c:order val="5"/>
          <c:tx>
            <c:strRef>
              <c:f>รายงานจัดลำดับโรค!$D$9</c:f>
              <c:strCache>
                <c:ptCount val="1"/>
                <c:pt idx="0">
                  <c:v>โรคระบบไหลเวียนเลือด                                                                                       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รายงานจัดลำดับโรค!$E$9</c:f>
              <c:numCache>
                <c:formatCode>General</c:formatCode>
                <c:ptCount val="1"/>
                <c:pt idx="0">
                  <c:v>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BD-456E-92B4-3B9727D08896}"/>
            </c:ext>
          </c:extLst>
        </c:ser>
        <c:ser>
          <c:idx val="6"/>
          <c:order val="6"/>
          <c:tx>
            <c:strRef>
              <c:f>รายงานจัดลำดับโรค!$D$10</c:f>
              <c:strCache>
                <c:ptCount val="1"/>
                <c:pt idx="0">
                  <c:v>สิ่งผิดปกติที่พบจากการตรวจทางคลินิคและทางห้องปฎิบัติการที่ไม่สามารถระบุได้                                   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รายงานจัดลำดับโรค!$E$10</c:f>
              <c:numCache>
                <c:formatCode>General</c:formatCode>
                <c:ptCount val="1"/>
                <c:pt idx="0">
                  <c:v>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BD-456E-92B4-3B9727D08896}"/>
            </c:ext>
          </c:extLst>
        </c:ser>
        <c:ser>
          <c:idx val="7"/>
          <c:order val="7"/>
          <c:tx>
            <c:strRef>
              <c:f>รายงานจัดลำดับโรค!$D$11</c:f>
              <c:strCache>
                <c:ptCount val="1"/>
                <c:pt idx="0">
                  <c:v>โรคติดเชื้อและปรสิต                                                                                          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รายงานจัดลำดับโรค!$E$11</c:f>
              <c:numCache>
                <c:formatCode>General</c:formatCode>
                <c:ptCount val="1"/>
                <c:pt idx="0">
                  <c:v>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BD-456E-92B4-3B9727D08896}"/>
            </c:ext>
          </c:extLst>
        </c:ser>
        <c:ser>
          <c:idx val="8"/>
          <c:order val="8"/>
          <c:tx>
            <c:strRef>
              <c:f>รายงานจัดลำดับโรค!$D$12</c:f>
              <c:strCache>
                <c:ptCount val="1"/>
                <c:pt idx="0">
                  <c:v>โรคผิวหนัง และเนื้อใต้ผิวหนัง                                                                                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รายงานจัดลำดับโรค!$E$12</c:f>
              <c:numCache>
                <c:formatCode>General</c:formatCode>
                <c:ptCount val="1"/>
                <c:pt idx="0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BD-456E-92B4-3B9727D08896}"/>
            </c:ext>
          </c:extLst>
        </c:ser>
        <c:ser>
          <c:idx val="9"/>
          <c:order val="9"/>
          <c:tx>
            <c:strRef>
              <c:f>รายงานจัดลำดับโรค!$D$13</c:f>
              <c:strCache>
                <c:ptCount val="1"/>
                <c:pt idx="0">
                  <c:v>โรคระบบประสาท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รายงานจัดลำดับโรค!$E$13</c:f>
              <c:numCache>
                <c:formatCode>General</c:formatCode>
                <c:ptCount val="1"/>
                <c:pt idx="0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BD-456E-92B4-3B9727D088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932954528"/>
        <c:axId val="1932955776"/>
      </c:barChart>
      <c:catAx>
        <c:axId val="1932954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955776"/>
        <c:crosses val="autoZero"/>
        <c:auto val="1"/>
        <c:lblAlgn val="ctr"/>
        <c:lblOffset val="100"/>
        <c:noMultiLvlLbl val="0"/>
      </c:catAx>
      <c:valAx>
        <c:axId val="193295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9545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51095095264118"/>
          <c:y val="0.61270487022455522"/>
          <c:w val="0.64981131340893628"/>
          <c:h val="0.376184018664333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อันดับกลุ่มโรคผู้ป่วยนอก แยกตาม </a:t>
            </a: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ICD 10 WHO</a:t>
            </a:r>
            <a:r>
              <a:rPr lang="th-TH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เดือนพศจิกายน </a:t>
            </a: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2562 </a:t>
            </a:r>
            <a:endParaRPr lang="en-US" sz="2000" dirty="0"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435258092738409E-2"/>
          <c:y val="9.4231554389034702E-2"/>
          <c:w val="0.92128696412948385"/>
          <c:h val="0.484132983377077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รายงานจัดลำดับโรค!$D$4</c:f>
              <c:strCache>
                <c:ptCount val="1"/>
                <c:pt idx="0">
                  <c:v>โรคระบบเนื้อกล้าม รวมโครงร่าง และเนื้อยึดเสริม                                                              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รายงานจัดลำดับโรค!$E$4</c:f>
              <c:numCache>
                <c:formatCode>General</c:formatCode>
                <c:ptCount val="1"/>
                <c:pt idx="0">
                  <c:v>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C9-4A0B-87BA-27748A28D082}"/>
            </c:ext>
          </c:extLst>
        </c:ser>
        <c:ser>
          <c:idx val="1"/>
          <c:order val="1"/>
          <c:tx>
            <c:strRef>
              <c:f>รายงานจัดลำดับโรค!$D$5</c:f>
              <c:strCache>
                <c:ptCount val="1"/>
                <c:pt idx="0">
                  <c:v>การบาดเจ็บ,อาการเป็นพิษและผลที่ตามมา จากเหตุภายนอก                                                  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</c:f>
              <c:numCache>
                <c:formatCode>General</c:formatCode>
                <c:ptCount val="1"/>
                <c:pt idx="0">
                  <c:v>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C9-4A0B-87BA-27748A28D082}"/>
            </c:ext>
          </c:extLst>
        </c:ser>
        <c:ser>
          <c:idx val="2"/>
          <c:order val="2"/>
          <c:tx>
            <c:strRef>
              <c:f>รายงานจัดลำดับโรค!$D$6</c:f>
              <c:strCache>
                <c:ptCount val="1"/>
                <c:pt idx="0">
                  <c:v>โรคระบบย่อยอาหาร รวมโรคในช่องปาก                                                                        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</c:f>
              <c:numCache>
                <c:formatCode>General</c:formatCode>
                <c:ptCount val="1"/>
                <c:pt idx="0">
                  <c:v>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C9-4A0B-87BA-27748A28D082}"/>
            </c:ext>
          </c:extLst>
        </c:ser>
        <c:ser>
          <c:idx val="3"/>
          <c:order val="3"/>
          <c:tx>
            <c:strRef>
              <c:f>รายงานจัดลำดับโรค!$D$7</c:f>
              <c:strCache>
                <c:ptCount val="1"/>
                <c:pt idx="0">
                  <c:v>โรคระบบหายใจ 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</c:f>
              <c:numCache>
                <c:formatCode>General</c:formatCode>
                <c:ptCount val="1"/>
                <c:pt idx="0">
                  <c:v>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C9-4A0B-87BA-27748A28D082}"/>
            </c:ext>
          </c:extLst>
        </c:ser>
        <c:ser>
          <c:idx val="4"/>
          <c:order val="4"/>
          <c:tx>
            <c:strRef>
              <c:f>รายงานจัดลำดับโรค!$D$8</c:f>
              <c:strCache>
                <c:ptCount val="1"/>
                <c:pt idx="0">
                  <c:v>โรคระบบไหลเวียนเลือด                                                                                       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รายงานจัดลำดับโรค!$E$8</c:f>
              <c:numCache>
                <c:formatCode>General</c:formatCode>
                <c:ptCount val="1"/>
                <c:pt idx="0">
                  <c:v>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C9-4A0B-87BA-27748A28D082}"/>
            </c:ext>
          </c:extLst>
        </c:ser>
        <c:ser>
          <c:idx val="5"/>
          <c:order val="5"/>
          <c:tx>
            <c:strRef>
              <c:f>รายงานจัดลำดับโรค!$D$9</c:f>
              <c:strCache>
                <c:ptCount val="1"/>
                <c:pt idx="0">
                  <c:v>โรคเกี่ยวกับต่อมไร้ท่อ โภชนาการ และเมตะบอลิซัม                                                             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รายงานจัดลำดับโรค!$E$9</c:f>
              <c:numCache>
                <c:formatCode>General</c:formatCode>
                <c:ptCount val="1"/>
                <c:pt idx="0">
                  <c:v>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C9-4A0B-87BA-27748A28D082}"/>
            </c:ext>
          </c:extLst>
        </c:ser>
        <c:ser>
          <c:idx val="6"/>
          <c:order val="6"/>
          <c:tx>
            <c:strRef>
              <c:f>รายงานจัดลำดับโรค!$D$10</c:f>
              <c:strCache>
                <c:ptCount val="1"/>
                <c:pt idx="0">
                  <c:v>สิ่งผิดปกติที่พบจากการตรวจทางคลินิคและทางห้องปฎิบัติการที่ไม่สามารถระบุได้                                   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รายงานจัดลำดับโรค!$E$10</c:f>
              <c:numCache>
                <c:formatCode>General</c:formatCode>
                <c:ptCount val="1"/>
                <c:pt idx="0">
                  <c:v>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C9-4A0B-87BA-27748A28D082}"/>
            </c:ext>
          </c:extLst>
        </c:ser>
        <c:ser>
          <c:idx val="7"/>
          <c:order val="7"/>
          <c:tx>
            <c:strRef>
              <c:f>รายงานจัดลำดับโรค!$D$11</c:f>
              <c:strCache>
                <c:ptCount val="1"/>
                <c:pt idx="0">
                  <c:v>โรคติดเชื้อและปรสิต                                                                                          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รายงานจัดลำดับโรค!$E$11</c:f>
              <c:numCache>
                <c:formatCode>General</c:formatCode>
                <c:ptCount val="1"/>
                <c:pt idx="0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2C9-4A0B-87BA-27748A28D082}"/>
            </c:ext>
          </c:extLst>
        </c:ser>
        <c:ser>
          <c:idx val="8"/>
          <c:order val="8"/>
          <c:tx>
            <c:strRef>
              <c:f>รายงานจัดลำดับโรค!$D$12</c:f>
              <c:strCache>
                <c:ptCount val="1"/>
                <c:pt idx="0">
                  <c:v>โรคผิวหนัง และเนื้อใต้ผิวหนัง                                                                                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รายงานจัดลำดับโรค!$E$12</c:f>
              <c:numCache>
                <c:formatCode>General</c:formatCode>
                <c:ptCount val="1"/>
                <c:pt idx="0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C9-4A0B-87BA-27748A28D082}"/>
            </c:ext>
          </c:extLst>
        </c:ser>
        <c:ser>
          <c:idx val="9"/>
          <c:order val="9"/>
          <c:tx>
            <c:strRef>
              <c:f>รายงานจัดลำดับโรค!$D$13</c:f>
              <c:strCache>
                <c:ptCount val="1"/>
                <c:pt idx="0">
                  <c:v>โรคระบบอวัยวะสืบพันธุ์ร่วมปัสสาวะ                                                                            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รายงานจัดลำดับโรค!$E$3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รายงานจัดลำดับโรค!$E$13</c:f>
              <c:numCache>
                <c:formatCode>General</c:formatCode>
                <c:ptCount val="1"/>
                <c:pt idx="0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2C9-4A0B-87BA-27748A28D0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932939968"/>
        <c:axId val="1932931232"/>
      </c:barChart>
      <c:catAx>
        <c:axId val="1932939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931232"/>
        <c:crosses val="autoZero"/>
        <c:auto val="1"/>
        <c:lblAlgn val="ctr"/>
        <c:lblOffset val="100"/>
        <c:noMultiLvlLbl val="0"/>
      </c:catAx>
      <c:valAx>
        <c:axId val="193293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9399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279855643044626E-2"/>
          <c:y val="0.62991396908719743"/>
          <c:w val="0.73427362204724422"/>
          <c:h val="0.358974919801691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5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2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8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3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6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9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7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3D9CA-BA15-4D5D-BDFC-8D8C00AB0FF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14DC0-EC9A-4DC0-A49B-FAEFAC1E7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4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3855" y="3019563"/>
            <a:ext cx="42562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10 </a:t>
            </a:r>
            <a:r>
              <a:rPr lang="th-TH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อันดับกลุ่มโรคผู้ป่วยนอก </a:t>
            </a:r>
            <a:endParaRPr lang="en-US" sz="3600" b="1" dirty="0" smtClean="0">
              <a:solidFill>
                <a:sysClr val="windowText" lastClr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แยก</a:t>
            </a:r>
            <a:r>
              <a:rPr lang="th-TH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ตาม </a:t>
            </a:r>
            <a:r>
              <a:rPr lang="en-US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ICD 10 </a:t>
            </a:r>
            <a:r>
              <a:rPr lang="en-US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WHO</a:t>
            </a:r>
            <a:endParaRPr lang="th-TH" sz="3600" b="1" dirty="0" smtClean="0">
              <a:solidFill>
                <a:sysClr val="windowText" lastClr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รายเดือนของปีงบประมาณ </a:t>
            </a:r>
            <a:r>
              <a:rPr lang="en-US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256</a:t>
            </a:r>
            <a:r>
              <a:rPr lang="en-US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4621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77943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540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4822044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48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2680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18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60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NUM Nattapong</dc:creator>
  <cp:lastModifiedBy>NUM Nattapong</cp:lastModifiedBy>
  <cp:revision>51</cp:revision>
  <dcterms:created xsi:type="dcterms:W3CDTF">2018-09-13T04:43:43Z</dcterms:created>
  <dcterms:modified xsi:type="dcterms:W3CDTF">2020-01-23T07:25:04Z</dcterms:modified>
</cp:coreProperties>
</file>