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70" r:id="rId4"/>
    <p:sldId id="27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626;&#3606;&#3636;&#3605;&#3636;&#3650;&#3619;&#3591;&#3614;&#3618;&#3634;&#3610;&#3634;&#3621;\&#3611;&#3637;&#3591;&#3610;%202563\10%20&#3629;&#3633;&#3609;&#3604;&#3633;&#3610;&#3585;&#3621;&#3640;&#3656;&#3617;&#3650;&#3619;&#3588;\&#3619;&#3634;&#3618;&#3591;&#3634;&#3609;&#3592;&#3633;&#3604;&#3621;&#3635;&#3604;&#3633;&#3610;&#3650;&#3619;&#3588;_2562-11-30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3626;&#3606;&#3636;&#3605;&#3636;&#3650;&#3619;&#3591;&#3614;&#3618;&#3634;&#3610;&#3634;&#3621;\&#3611;&#3637;&#3591;&#3610;%202563\10%20&#3629;&#3633;&#3609;&#3604;&#3633;&#3610;&#3585;&#3621;&#3640;&#3656;&#3617;&#3650;&#3619;&#3588;\&#3619;&#3634;&#3618;&#3591;&#3634;&#3609;&#3592;&#3633;&#3604;&#3621;&#3635;&#3604;&#3633;&#3610;&#3650;&#3619;&#3588;_2562-12-31.XLS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อันดับกลุ่มโรคผู้ป่วยใน แยกตาม </a:t>
            </a: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ICD 10 </a:t>
            </a:r>
            <a:r>
              <a:rPr lang="en-US" sz="2400" b="1" i="0" baseline="0" dirty="0" smtClean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WHO </a:t>
            </a:r>
            <a:r>
              <a:rPr lang="th-TH" sz="2400" b="1" i="0" baseline="0" dirty="0" smtClean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</a:t>
            </a:r>
            <a:r>
              <a:rPr lang="th-TH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ตุลาคม </a:t>
            </a:r>
            <a:r>
              <a:rPr lang="en-US" sz="2400" b="1" i="0" baseline="0" dirty="0">
                <a:solidFill>
                  <a:schemeClr val="tx1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2562  </a:t>
            </a:r>
            <a:endParaRPr lang="en-US" sz="2400" dirty="0"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c:rich>
      </c:tx>
      <c:layout>
        <c:manualLayout>
          <c:xMode val="edge"/>
          <c:yMode val="edge"/>
          <c:x val="0.17706594488188979"/>
          <c:y val="1.66666666666666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7678304953183338E-2"/>
          <c:y val="8.2910032079323431E-2"/>
          <c:w val="0.92008262681442621"/>
          <c:h val="0.479905365995917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รายงานจัดลำดับโรค!$D$49</c:f>
              <c:strCache>
                <c:ptCount val="1"/>
                <c:pt idx="0">
                  <c:v>โรคระบบหายใจ                                                                                                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รายงานจัดลำดับโรค!$E$49</c:f>
              <c:numCache>
                <c:formatCode>General</c:formatCode>
                <c:ptCount val="1"/>
                <c:pt idx="0">
                  <c:v>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7-4E04-AA52-B37780099BF5}"/>
            </c:ext>
          </c:extLst>
        </c:ser>
        <c:ser>
          <c:idx val="1"/>
          <c:order val="1"/>
          <c:tx>
            <c:strRef>
              <c:f>รายงานจัดลำดับโรค!$D$50</c:f>
              <c:strCache>
                <c:ptCount val="1"/>
                <c:pt idx="0">
                  <c:v>โรคติดเชื้อและปรสิต                                                                                        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รายงานจัดลำดับโรค!$E$50</c:f>
              <c:numCache>
                <c:formatCode>General</c:formatCode>
                <c:ptCount val="1"/>
                <c:pt idx="0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A7-4E04-AA52-B37780099BF5}"/>
            </c:ext>
          </c:extLst>
        </c:ser>
        <c:ser>
          <c:idx val="2"/>
          <c:order val="2"/>
          <c:tx>
            <c:strRef>
              <c:f>รายงานจัดลำดับโรค!$D$51</c:f>
              <c:strCache>
                <c:ptCount val="1"/>
                <c:pt idx="0">
                  <c:v>สิ่งผิดปกติที่พบจากการตรวจทางคลินิคและทางห้องปฎิบัติการที่ไม่สามารถระบุได้                              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รายงานจัดลำดับโรค!$E$51</c:f>
              <c:numCache>
                <c:formatCode>General</c:formatCode>
                <c:ptCount val="1"/>
                <c:pt idx="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A7-4E04-AA52-B37780099BF5}"/>
            </c:ext>
          </c:extLst>
        </c:ser>
        <c:ser>
          <c:idx val="3"/>
          <c:order val="3"/>
          <c:tx>
            <c:strRef>
              <c:f>รายงานจัดลำดับโรค!$D$52</c:f>
              <c:strCache>
                <c:ptCount val="1"/>
                <c:pt idx="0">
                  <c:v>การบาดเจ็บ,อาการเป็นพิษและผลที่ตามมา จากเหตุภายนอก                                                           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A7-4E04-AA52-B37780099BF5}"/>
            </c:ext>
          </c:extLst>
        </c:ser>
        <c:ser>
          <c:idx val="4"/>
          <c:order val="4"/>
          <c:tx>
            <c:strRef>
              <c:f>รายงานจัดลำดับโรค!$D$53</c:f>
              <c:strCache>
                <c:ptCount val="1"/>
                <c:pt idx="0">
                  <c:v>โรคระบบไหลเวียนเลือด                                                                                       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รายงานจัดลำดับโรค!$E$53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A7-4E04-AA52-B37780099BF5}"/>
            </c:ext>
          </c:extLst>
        </c:ser>
        <c:ser>
          <c:idx val="5"/>
          <c:order val="5"/>
          <c:tx>
            <c:strRef>
              <c:f>รายงานจัดลำดับโรค!$D$54</c:f>
              <c:strCache>
                <c:ptCount val="1"/>
                <c:pt idx="0">
                  <c:v>โรคระบบอวัยวะสืบพันธุ์ร่วมปัสสาวะ                                                                          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รายงานจัดลำดับโรค!$E$54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7A7-4E04-AA52-B37780099BF5}"/>
            </c:ext>
          </c:extLst>
        </c:ser>
        <c:ser>
          <c:idx val="6"/>
          <c:order val="6"/>
          <c:tx>
            <c:strRef>
              <c:f>รายงานจัดลำดับโรค!$D$55</c:f>
              <c:strCache>
                <c:ptCount val="1"/>
                <c:pt idx="0">
                  <c:v>โรคผิวหนัง และเนื้อใต้ผิวหนัง                                                                                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รายงานจัดลำดับโรค!$E$55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7A7-4E04-AA52-B37780099BF5}"/>
            </c:ext>
          </c:extLst>
        </c:ser>
        <c:ser>
          <c:idx val="7"/>
          <c:order val="7"/>
          <c:tx>
            <c:strRef>
              <c:f>รายงานจัดลำดับโรค!$D$56</c:f>
              <c:strCache>
                <c:ptCount val="1"/>
                <c:pt idx="0">
                  <c:v>ภาวะแทรกในการตั้งครรภ์ การคลอด และระยะหลังคลอด                                                                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รายงานจัดลำดับโรค!$E$56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7A7-4E04-AA52-B37780099BF5}"/>
            </c:ext>
          </c:extLst>
        </c:ser>
        <c:ser>
          <c:idx val="8"/>
          <c:order val="8"/>
          <c:tx>
            <c:strRef>
              <c:f>รายงานจัดลำดับโรค!$D$57</c:f>
              <c:strCache>
                <c:ptCount val="1"/>
                <c:pt idx="0">
                  <c:v>โรคระบบย่อยอาหาร รวมโรคในช่องปาก                                                                             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รายงานจัดลำดับโรค!$E$57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7A7-4E04-AA52-B37780099BF5}"/>
            </c:ext>
          </c:extLst>
        </c:ser>
        <c:ser>
          <c:idx val="9"/>
          <c:order val="9"/>
          <c:tx>
            <c:strRef>
              <c:f>รายงานจัดลำดับโรค!$D$58</c:f>
              <c:strCache>
                <c:ptCount val="1"/>
                <c:pt idx="0">
                  <c:v>โรคเลือดและอวัยวะสร้างเลือด,ความผิดปกติเกี่ยวกับภูมิคุ้ม กัน                                                 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รายงานจัดลำดับโรค!$E$48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รายงานจัดลำดับโรค!$E$58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7A7-4E04-AA52-B37780099B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932930400"/>
        <c:axId val="1932938720"/>
      </c:barChart>
      <c:catAx>
        <c:axId val="19329304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938720"/>
        <c:crosses val="autoZero"/>
        <c:auto val="1"/>
        <c:lblAlgn val="ctr"/>
        <c:lblOffset val="100"/>
        <c:noMultiLvlLbl val="0"/>
      </c:catAx>
      <c:valAx>
        <c:axId val="193293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293040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12743055555555555"/>
          <c:y val="0.63732137649460485"/>
          <c:w val="0.8715277777777779"/>
          <c:h val="0.362678623505395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อันดับกลุ่มโรคผู้ป่วยใน แยกตาม </a:t>
            </a:r>
            <a:r>
              <a:rPr lang="en-US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ICD 10 WHO </a:t>
            </a:r>
            <a:r>
              <a:rPr 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เดือนพฤศจิกายน </a:t>
            </a:r>
            <a:r>
              <a:rPr lang="en-US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2562 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3435258092738409E-2"/>
          <c:y val="9.4231554389034702E-2"/>
          <c:w val="0.92128696412948385"/>
          <c:h val="0.495244094488188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รายงานจัดลำดับโรค!$D$66</c:f>
              <c:strCache>
                <c:ptCount val="1"/>
                <c:pt idx="0">
                  <c:v>โรคระบบหายใจ                                                                                                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รายงานจัดลำดับโรค!$E$66</c:f>
              <c:numCache>
                <c:formatCode>General</c:formatCode>
                <c:ptCount val="1"/>
                <c:pt idx="0">
                  <c:v>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75-4749-B15B-FDF071D01A75}"/>
            </c:ext>
          </c:extLst>
        </c:ser>
        <c:ser>
          <c:idx val="1"/>
          <c:order val="1"/>
          <c:tx>
            <c:strRef>
              <c:f>รายงานจัดลำดับโรค!$D$67</c:f>
              <c:strCache>
                <c:ptCount val="1"/>
                <c:pt idx="0">
                  <c:v>สิ่งผิดปกติที่พบจากการตรวจทางคลินิคและทางห้องปฎิบัติการที่ไม่สามารถระบุได้                                 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รายงานจัดลำดับโรค!$E$67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75-4749-B15B-FDF071D01A75}"/>
            </c:ext>
          </c:extLst>
        </c:ser>
        <c:ser>
          <c:idx val="2"/>
          <c:order val="2"/>
          <c:tx>
            <c:strRef>
              <c:f>รายงานจัดลำดับโรค!$D$68</c:f>
              <c:strCache>
                <c:ptCount val="1"/>
                <c:pt idx="0">
                  <c:v>โรคติดเชื้อและปรสิต                                                                                     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รายงานจัดลำดับโรค!$E$68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75-4749-B15B-FDF071D01A75}"/>
            </c:ext>
          </c:extLst>
        </c:ser>
        <c:ser>
          <c:idx val="3"/>
          <c:order val="3"/>
          <c:tx>
            <c:strRef>
              <c:f>รายงานจัดลำดับโรค!$D$69</c:f>
              <c:strCache>
                <c:ptCount val="1"/>
                <c:pt idx="0">
                  <c:v>การบาดเจ็บ,อาการเป็นพิษและผลที่ตามมา จากเหตุภายนอก                                                           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รายงานจัดลำดับโรค!$E$69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75-4749-B15B-FDF071D01A75}"/>
            </c:ext>
          </c:extLst>
        </c:ser>
        <c:ser>
          <c:idx val="4"/>
          <c:order val="4"/>
          <c:tx>
            <c:strRef>
              <c:f>รายงานจัดลำดับโรค!$D$70</c:f>
              <c:strCache>
                <c:ptCount val="1"/>
                <c:pt idx="0">
                  <c:v>โรคระบบย่อยอาหาร รวมโรคในช่องปาก                                                                           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รายงานจัดลำดับโรค!$E$70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F75-4749-B15B-FDF071D01A75}"/>
            </c:ext>
          </c:extLst>
        </c:ser>
        <c:ser>
          <c:idx val="5"/>
          <c:order val="5"/>
          <c:tx>
            <c:strRef>
              <c:f>รายงานจัดลำดับโรค!$D$71</c:f>
              <c:strCache>
                <c:ptCount val="1"/>
                <c:pt idx="0">
                  <c:v>โรคระบบไหลเวียนเลือด                                                                                       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รายงานจัดลำดับโรค!$E$71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75-4749-B15B-FDF071D01A75}"/>
            </c:ext>
          </c:extLst>
        </c:ser>
        <c:ser>
          <c:idx val="6"/>
          <c:order val="6"/>
          <c:tx>
            <c:strRef>
              <c:f>รายงานจัดลำดับโรค!$D$72</c:f>
              <c:strCache>
                <c:ptCount val="1"/>
                <c:pt idx="0">
                  <c:v>ภาวะแทรกในการตั้งครรภ์ การคลอด และระยะหลังคลอด                                                               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รายงานจัดลำดับโรค!$E$72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F75-4749-B15B-FDF071D01A75}"/>
            </c:ext>
          </c:extLst>
        </c:ser>
        <c:ser>
          <c:idx val="7"/>
          <c:order val="7"/>
          <c:tx>
            <c:strRef>
              <c:f>รายงานจัดลำดับโรค!$D$73</c:f>
              <c:strCache>
                <c:ptCount val="1"/>
                <c:pt idx="0">
                  <c:v>โรคระบบอวัยวะสืบพันธุ์ร่วมปัสสาวะ                                                                             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รายงานจัดลำดับโรค!$E$73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F75-4749-B15B-FDF071D01A75}"/>
            </c:ext>
          </c:extLst>
        </c:ser>
        <c:ser>
          <c:idx val="8"/>
          <c:order val="8"/>
          <c:tx>
            <c:strRef>
              <c:f>รายงานจัดลำดับโรค!$D$74</c:f>
              <c:strCache>
                <c:ptCount val="1"/>
                <c:pt idx="0">
                  <c:v>โรคระบบเนื้อกล้าม รวมโครงร่าง และเนื้อยึดเสริม                                                               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รายงานจัดลำดับโรค!$E$74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F75-4749-B15B-FDF071D01A75}"/>
            </c:ext>
          </c:extLst>
        </c:ser>
        <c:ser>
          <c:idx val="9"/>
          <c:order val="9"/>
          <c:tx>
            <c:strRef>
              <c:f>รายงานจัดลำดับโรค!$D$75</c:f>
              <c:strCache>
                <c:ptCount val="1"/>
                <c:pt idx="0">
                  <c:v>โรคเกี่ยวกับต่อมไร้ท่อ โภชนาการ และเมตะบอลิซัม                                                               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รายงานจัดลำดับโรค!$E$65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รายงานจัดลำดับโรค!$E$75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F75-4749-B15B-FDF071D01A7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697124144"/>
        <c:axId val="1697124560"/>
      </c:barChart>
      <c:catAx>
        <c:axId val="1697124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124560"/>
        <c:crosses val="autoZero"/>
        <c:auto val="1"/>
        <c:lblAlgn val="ctr"/>
        <c:lblOffset val="100"/>
        <c:noMultiLvlLbl val="0"/>
      </c:catAx>
      <c:valAx>
        <c:axId val="1697124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712414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279855643044626E-2"/>
          <c:y val="0.64472878390201227"/>
          <c:w val="0.73427362204724422"/>
          <c:h val="0.344160104986876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อันดับกลุ่มโรคผู้ป่วยใน แยกตาม </a:t>
            </a:r>
            <a:r>
              <a:rPr lang="en-US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ICD 10 WHO</a:t>
            </a:r>
            <a:r>
              <a:rPr lang="th-TH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เดือนธันวาคม </a:t>
            </a:r>
            <a:r>
              <a:rPr lang="en-US" sz="24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2562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3435258092738409E-2"/>
          <c:y val="9.4231554389034702E-2"/>
          <c:w val="0.92128696412948385"/>
          <c:h val="0.493392242636337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รายงานจัดลำดับโรค!$D$53</c:f>
              <c:strCache>
                <c:ptCount val="1"/>
                <c:pt idx="0">
                  <c:v>โรคระบบหายใจ                                                                                                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รายงานจัดลำดับโรค!$E$53</c:f>
              <c:numCache>
                <c:formatCode>General</c:formatCode>
                <c:ptCount val="1"/>
                <c:pt idx="0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E5-4178-8BE8-AB7B146EEFA9}"/>
            </c:ext>
          </c:extLst>
        </c:ser>
        <c:ser>
          <c:idx val="1"/>
          <c:order val="1"/>
          <c:tx>
            <c:strRef>
              <c:f>รายงานจัดลำดับโรค!$D$54</c:f>
              <c:strCache>
                <c:ptCount val="1"/>
                <c:pt idx="0">
                  <c:v>สิ่งผิดปกติที่พบจากการตรวจทางคลินิคและทางห้องปฎิบัติการที่ไม่สามารถระบุได้                                   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รายงานจัดลำดับโรค!$E$54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E5-4178-8BE8-AB7B146EEFA9}"/>
            </c:ext>
          </c:extLst>
        </c:ser>
        <c:ser>
          <c:idx val="2"/>
          <c:order val="2"/>
          <c:tx>
            <c:strRef>
              <c:f>รายงานจัดลำดับโรค!$D$55</c:f>
              <c:strCache>
                <c:ptCount val="1"/>
                <c:pt idx="0">
                  <c:v>โรคติดเชื้อและปรสิต                                                                                          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รายงานจัดลำดับโรค!$E$55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E5-4178-8BE8-AB7B146EEFA9}"/>
            </c:ext>
          </c:extLst>
        </c:ser>
        <c:ser>
          <c:idx val="3"/>
          <c:order val="3"/>
          <c:tx>
            <c:strRef>
              <c:f>รายงานจัดลำดับโรค!$D$56</c:f>
              <c:strCache>
                <c:ptCount val="1"/>
                <c:pt idx="0">
                  <c:v>โรคระบบไหลเวียนเลือด                                                                                         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รายงานจัดลำดับโรค!$E$56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E5-4178-8BE8-AB7B146EEFA9}"/>
            </c:ext>
          </c:extLst>
        </c:ser>
        <c:ser>
          <c:idx val="4"/>
          <c:order val="4"/>
          <c:tx>
            <c:strRef>
              <c:f>รายงานจัดลำดับโรค!$D$57</c:f>
              <c:strCache>
                <c:ptCount val="1"/>
                <c:pt idx="0">
                  <c:v>โรคระบบย่อยอาหาร รวมโรคในช่องปาก                                                                             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รายงานจัดลำดับโรค!$E$57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E5-4178-8BE8-AB7B146EEFA9}"/>
            </c:ext>
          </c:extLst>
        </c:ser>
        <c:ser>
          <c:idx val="5"/>
          <c:order val="5"/>
          <c:tx>
            <c:strRef>
              <c:f>รายงานจัดลำดับโรค!$D$58</c:f>
              <c:strCache>
                <c:ptCount val="1"/>
                <c:pt idx="0">
                  <c:v>การบาดเจ็บ,อาการเป็นพิษและผลที่ตามมา จากเหตุภายนอก                                                           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รายงานจัดลำดับโรค!$E$58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6E5-4178-8BE8-AB7B146EEFA9}"/>
            </c:ext>
          </c:extLst>
        </c:ser>
        <c:ser>
          <c:idx val="6"/>
          <c:order val="6"/>
          <c:tx>
            <c:strRef>
              <c:f>รายงานจัดลำดับโรค!$D$59</c:f>
              <c:strCache>
                <c:ptCount val="1"/>
                <c:pt idx="0">
                  <c:v>โรคผิวหนัง และเนื้อใต้ผิวหนัง                                                                                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รายงานจัดลำดับโรค!$E$59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E5-4178-8BE8-AB7B146EEFA9}"/>
            </c:ext>
          </c:extLst>
        </c:ser>
        <c:ser>
          <c:idx val="7"/>
          <c:order val="7"/>
          <c:tx>
            <c:strRef>
              <c:f>รายงานจัดลำดับโรค!$D$60</c:f>
              <c:strCache>
                <c:ptCount val="1"/>
                <c:pt idx="0">
                  <c:v>ภาวะแทรกในการตั้งครรภ์ การคลอด และระยะหลังคลอด                                                                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รายงานจัดลำดับโรค!$E$60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6E5-4178-8BE8-AB7B146EEFA9}"/>
            </c:ext>
          </c:extLst>
        </c:ser>
        <c:ser>
          <c:idx val="8"/>
          <c:order val="8"/>
          <c:tx>
            <c:strRef>
              <c:f>รายงานจัดลำดับโรค!$D$61</c:f>
              <c:strCache>
                <c:ptCount val="1"/>
                <c:pt idx="0">
                  <c:v>โรคระบบอวัยวะสืบพันธุ์ร่วมปัสสาวะ                                                                             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รายงานจัดลำดับโรค!$E$61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6E5-4178-8BE8-AB7B146EEFA9}"/>
            </c:ext>
          </c:extLst>
        </c:ser>
        <c:ser>
          <c:idx val="9"/>
          <c:order val="9"/>
          <c:tx>
            <c:strRef>
              <c:f>รายงานจัดลำดับโรค!$D$62</c:f>
              <c:strCache>
                <c:ptCount val="1"/>
                <c:pt idx="0">
                  <c:v>โรคเกี่ยวกับต่อมไร้ท่อ โภชนาการ และเมตะบอลิซัม                                                                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รายงานจัดลำดับโรค!$E$52</c:f>
              <c:strCache>
                <c:ptCount val="1"/>
                <c:pt idx="0">
                  <c:v>จำนวน</c:v>
                </c:pt>
              </c:strCache>
            </c:strRef>
          </c:cat>
          <c:val>
            <c:numRef>
              <c:f>รายงานจัดลำดับโรค!$E$62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6E5-4178-8BE8-AB7B146E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1926730064"/>
        <c:axId val="1926718832"/>
      </c:barChart>
      <c:catAx>
        <c:axId val="1926730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6718832"/>
        <c:crosses val="autoZero"/>
        <c:auto val="1"/>
        <c:lblAlgn val="ctr"/>
        <c:lblOffset val="100"/>
        <c:noMultiLvlLbl val="0"/>
      </c:catAx>
      <c:valAx>
        <c:axId val="192671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673006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9.3279855643044626E-2"/>
          <c:y val="0.63732137649460485"/>
          <c:w val="0.73427362204724422"/>
          <c:h val="0.351567512394284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0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3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3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0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4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4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7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94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38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5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F751B-11B1-4F9F-807D-857273271883}" type="datetimeFigureOut">
              <a:rPr lang="en-US" smtClean="0"/>
              <a:t>1/23/2020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1C9A3-E8EA-4548-9B2E-5F184C6A4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29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3855" y="3019563"/>
            <a:ext cx="42562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10 </a:t>
            </a:r>
            <a:r>
              <a:rPr lang="th-TH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อันดับกลุ่มโรค</a:t>
            </a:r>
            <a:r>
              <a:rPr lang="th-TH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ผู้ป่วยใน </a:t>
            </a:r>
            <a:endParaRPr lang="en-US" sz="3600" b="1" dirty="0" smtClean="0">
              <a:solidFill>
                <a:sysClr val="windowText" lastClr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แยก</a:t>
            </a:r>
            <a:r>
              <a:rPr lang="th-TH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ตาม </a:t>
            </a:r>
            <a:r>
              <a:rPr lang="en-US" sz="3600" b="1" dirty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ICD 10 </a:t>
            </a:r>
            <a:r>
              <a:rPr lang="en-US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WHO</a:t>
            </a:r>
            <a:endParaRPr lang="th-TH" sz="3600" b="1" dirty="0" smtClean="0">
              <a:solidFill>
                <a:sysClr val="windowText" lastClr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รายเดือนของปีงบประมาณ </a:t>
            </a:r>
            <a:r>
              <a:rPr lang="en-US" sz="3600" b="1" dirty="0" smtClean="0">
                <a:solidFill>
                  <a:sysClr val="windowText" lastClr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2563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4944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706188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900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4048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3377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848434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956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59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TH SarabunPSK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NUM Nattapong</dc:creator>
  <cp:lastModifiedBy>NUM Nattapong</cp:lastModifiedBy>
  <cp:revision>57</cp:revision>
  <dcterms:created xsi:type="dcterms:W3CDTF">2018-09-13T04:44:41Z</dcterms:created>
  <dcterms:modified xsi:type="dcterms:W3CDTF">2020-01-23T07:23:26Z</dcterms:modified>
</cp:coreProperties>
</file>